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54"/>
  </p:notesMasterIdLst>
  <p:sldIdLst>
    <p:sldId id="266" r:id="rId2"/>
    <p:sldId id="308" r:id="rId3"/>
    <p:sldId id="299" r:id="rId4"/>
    <p:sldId id="267" r:id="rId5"/>
    <p:sldId id="311" r:id="rId6"/>
    <p:sldId id="305" r:id="rId7"/>
    <p:sldId id="303" r:id="rId8"/>
    <p:sldId id="336" r:id="rId9"/>
    <p:sldId id="337" r:id="rId10"/>
    <p:sldId id="323" r:id="rId11"/>
    <p:sldId id="325" r:id="rId12"/>
    <p:sldId id="309" r:id="rId13"/>
    <p:sldId id="310" r:id="rId14"/>
    <p:sldId id="313" r:id="rId15"/>
    <p:sldId id="268" r:id="rId16"/>
    <p:sldId id="314" r:id="rId17"/>
    <p:sldId id="315" r:id="rId18"/>
    <p:sldId id="316" r:id="rId19"/>
    <p:sldId id="317" r:id="rId20"/>
    <p:sldId id="318" r:id="rId21"/>
    <p:sldId id="274" r:id="rId22"/>
    <p:sldId id="319" r:id="rId23"/>
    <p:sldId id="320" r:id="rId24"/>
    <p:sldId id="275" r:id="rId25"/>
    <p:sldId id="276" r:id="rId26"/>
    <p:sldId id="277" r:id="rId27"/>
    <p:sldId id="324" r:id="rId28"/>
    <p:sldId id="278" r:id="rId29"/>
    <p:sldId id="279" r:id="rId30"/>
    <p:sldId id="280" r:id="rId31"/>
    <p:sldId id="281" r:id="rId32"/>
    <p:sldId id="282" r:id="rId33"/>
    <p:sldId id="283" r:id="rId34"/>
    <p:sldId id="326" r:id="rId35"/>
    <p:sldId id="327" r:id="rId36"/>
    <p:sldId id="328" r:id="rId37"/>
    <p:sldId id="329" r:id="rId38"/>
    <p:sldId id="330" r:id="rId39"/>
    <p:sldId id="331" r:id="rId40"/>
    <p:sldId id="332" r:id="rId41"/>
    <p:sldId id="333" r:id="rId42"/>
    <p:sldId id="300" r:id="rId43"/>
    <p:sldId id="334" r:id="rId44"/>
    <p:sldId id="301" r:id="rId45"/>
    <p:sldId id="321" r:id="rId46"/>
    <p:sldId id="302" r:id="rId47"/>
    <p:sldId id="322" r:id="rId48"/>
    <p:sldId id="286" r:id="rId49"/>
    <p:sldId id="287" r:id="rId50"/>
    <p:sldId id="288" r:id="rId51"/>
    <p:sldId id="298" r:id="rId52"/>
    <p:sldId id="335"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6600"/>
    <a:srgbClr val="F5F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94590" autoAdjust="0"/>
  </p:normalViewPr>
  <p:slideViewPr>
    <p:cSldViewPr>
      <p:cViewPr varScale="1">
        <p:scale>
          <a:sx n="105" d="100"/>
          <a:sy n="105" d="100"/>
        </p:scale>
        <p:origin x="1736"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68"/>
    </p:cViewPr>
  </p:sorterViewPr>
  <p:notesViewPr>
    <p:cSldViewPr>
      <p:cViewPr varScale="1">
        <p:scale>
          <a:sx n="39" d="100"/>
          <a:sy n="39" d="100"/>
        </p:scale>
        <p:origin x="-2342"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7FADA-E937-45D3-B6EA-3F713A7A5C3B}"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ru-RU"/>
        </a:p>
      </dgm:t>
    </dgm:pt>
    <dgm:pt modelId="{A77E51E6-DCB3-4144-9FC5-4C10DA84E563}">
      <dgm:prSet phldrT="[Текст]"/>
      <dgm:spPr/>
      <dgm:t>
        <a:bodyPr/>
        <a:lstStyle/>
        <a:p>
          <a:r>
            <a:rPr lang="ru-RU" b="1" dirty="0">
              <a:solidFill>
                <a:schemeClr val="tx1"/>
              </a:solidFill>
            </a:rPr>
            <a:t>Субъекты трудовых правоотношений</a:t>
          </a:r>
        </a:p>
      </dgm:t>
    </dgm:pt>
    <dgm:pt modelId="{2CAD2EA6-70D2-49CD-A3E0-14811CD74F54}" type="parTrans" cxnId="{04164569-5EDA-4142-8F7D-6663B800A088}">
      <dgm:prSet/>
      <dgm:spPr/>
      <dgm:t>
        <a:bodyPr/>
        <a:lstStyle/>
        <a:p>
          <a:endParaRPr lang="ru-RU"/>
        </a:p>
      </dgm:t>
    </dgm:pt>
    <dgm:pt modelId="{519DF735-2706-4F03-82AF-36E52948AC80}" type="sibTrans" cxnId="{04164569-5EDA-4142-8F7D-6663B800A088}">
      <dgm:prSet/>
      <dgm:spPr/>
      <dgm:t>
        <a:bodyPr/>
        <a:lstStyle/>
        <a:p>
          <a:endParaRPr lang="ru-RU"/>
        </a:p>
      </dgm:t>
    </dgm:pt>
    <dgm:pt modelId="{D918FD53-F85B-43C5-86AC-850D113BE70F}">
      <dgm:prSet phldrT="[Текст]"/>
      <dgm:spPr/>
      <dgm:t>
        <a:bodyPr/>
        <a:lstStyle/>
        <a:p>
          <a:r>
            <a:rPr lang="ru-RU" b="1" dirty="0">
              <a:solidFill>
                <a:srgbClr val="FF0000"/>
              </a:solidFill>
            </a:rPr>
            <a:t>работник</a:t>
          </a:r>
        </a:p>
      </dgm:t>
    </dgm:pt>
    <dgm:pt modelId="{E5A6F102-950B-4C7F-8BA5-AEC61B6B8453}" type="parTrans" cxnId="{641517A1-17F9-42C2-8435-96C37DC83D60}">
      <dgm:prSet/>
      <dgm:spPr/>
      <dgm:t>
        <a:bodyPr/>
        <a:lstStyle/>
        <a:p>
          <a:endParaRPr lang="ru-RU"/>
        </a:p>
      </dgm:t>
    </dgm:pt>
    <dgm:pt modelId="{54A6BA00-3B0B-431D-A63A-705F6399D27C}" type="sibTrans" cxnId="{641517A1-17F9-42C2-8435-96C37DC83D60}">
      <dgm:prSet/>
      <dgm:spPr/>
      <dgm:t>
        <a:bodyPr/>
        <a:lstStyle/>
        <a:p>
          <a:endParaRPr lang="ru-RU"/>
        </a:p>
      </dgm:t>
    </dgm:pt>
    <dgm:pt modelId="{2D3F8FAF-CC31-497C-AAF5-AD88572166D9}">
      <dgm:prSet phldrT="[Текст]"/>
      <dgm:spPr/>
      <dgm:t>
        <a:bodyPr/>
        <a:lstStyle/>
        <a:p>
          <a:r>
            <a:rPr lang="ru-RU" b="1" dirty="0">
              <a:solidFill>
                <a:srgbClr val="FF0000"/>
              </a:solidFill>
            </a:rPr>
            <a:t>Работодатель </a:t>
          </a:r>
        </a:p>
      </dgm:t>
    </dgm:pt>
    <dgm:pt modelId="{AA380F09-7541-4612-8EDB-B1D7D352416F}" type="parTrans" cxnId="{F267C9C9-B4F6-48A5-92FD-D65667B58D2E}">
      <dgm:prSet/>
      <dgm:spPr/>
      <dgm:t>
        <a:bodyPr/>
        <a:lstStyle/>
        <a:p>
          <a:endParaRPr lang="ru-RU"/>
        </a:p>
      </dgm:t>
    </dgm:pt>
    <dgm:pt modelId="{4B364B8D-DE35-44A1-B9A0-A6E014BB95A5}" type="sibTrans" cxnId="{F267C9C9-B4F6-48A5-92FD-D65667B58D2E}">
      <dgm:prSet/>
      <dgm:spPr/>
      <dgm:t>
        <a:bodyPr/>
        <a:lstStyle/>
        <a:p>
          <a:endParaRPr lang="ru-RU"/>
        </a:p>
      </dgm:t>
    </dgm:pt>
    <dgm:pt modelId="{6423BB7A-3EF8-4D56-86E0-C443B12334D7}">
      <dgm:prSet phldrT="[Текст]"/>
      <dgm:spPr/>
      <dgm:t>
        <a:bodyPr/>
        <a:lstStyle/>
        <a:p>
          <a:r>
            <a:rPr lang="ru-RU" b="1" dirty="0">
              <a:solidFill>
                <a:srgbClr val="FF0000"/>
              </a:solidFill>
            </a:rPr>
            <a:t>Коллективные субъекты</a:t>
          </a:r>
        </a:p>
      </dgm:t>
    </dgm:pt>
    <dgm:pt modelId="{E66AFEE7-B5D4-4047-A8EA-8BD900F53D07}" type="parTrans" cxnId="{3581A518-F62F-4AD9-B5A9-1FE8A1679EFB}">
      <dgm:prSet/>
      <dgm:spPr/>
      <dgm:t>
        <a:bodyPr/>
        <a:lstStyle/>
        <a:p>
          <a:endParaRPr lang="ru-RU"/>
        </a:p>
      </dgm:t>
    </dgm:pt>
    <dgm:pt modelId="{195D226E-DAC7-44C3-AB0E-9441DF6B07CE}" type="sibTrans" cxnId="{3581A518-F62F-4AD9-B5A9-1FE8A1679EFB}">
      <dgm:prSet/>
      <dgm:spPr/>
      <dgm:t>
        <a:bodyPr/>
        <a:lstStyle/>
        <a:p>
          <a:endParaRPr lang="ru-RU"/>
        </a:p>
      </dgm:t>
    </dgm:pt>
    <dgm:pt modelId="{2EB73D81-AFD3-47B9-8D92-60289CC97369}" type="pres">
      <dgm:prSet presAssocID="{7757FADA-E937-45D3-B6EA-3F713A7A5C3B}" presName="hierChild1" presStyleCnt="0">
        <dgm:presLayoutVars>
          <dgm:orgChart val="1"/>
          <dgm:chPref val="1"/>
          <dgm:dir/>
          <dgm:animOne val="branch"/>
          <dgm:animLvl val="lvl"/>
          <dgm:resizeHandles/>
        </dgm:presLayoutVars>
      </dgm:prSet>
      <dgm:spPr/>
    </dgm:pt>
    <dgm:pt modelId="{748D53E6-1548-4E4B-A748-8E2E7EBB8568}" type="pres">
      <dgm:prSet presAssocID="{A77E51E6-DCB3-4144-9FC5-4C10DA84E563}" presName="hierRoot1" presStyleCnt="0">
        <dgm:presLayoutVars>
          <dgm:hierBranch val="init"/>
        </dgm:presLayoutVars>
      </dgm:prSet>
      <dgm:spPr/>
    </dgm:pt>
    <dgm:pt modelId="{E29365D9-E1B0-4F4E-824F-01B52EBE4C9B}" type="pres">
      <dgm:prSet presAssocID="{A77E51E6-DCB3-4144-9FC5-4C10DA84E563}" presName="rootComposite1" presStyleCnt="0"/>
      <dgm:spPr/>
    </dgm:pt>
    <dgm:pt modelId="{DB8AB77B-A07C-4344-94D1-8129E1184690}" type="pres">
      <dgm:prSet presAssocID="{A77E51E6-DCB3-4144-9FC5-4C10DA84E563}" presName="rootText1" presStyleLbl="node0" presStyleIdx="0" presStyleCnt="1" custScaleX="123361" custScaleY="239297">
        <dgm:presLayoutVars>
          <dgm:chPref val="3"/>
        </dgm:presLayoutVars>
      </dgm:prSet>
      <dgm:spPr/>
    </dgm:pt>
    <dgm:pt modelId="{6FB21725-9278-4300-A4B5-CF4DB15717A9}" type="pres">
      <dgm:prSet presAssocID="{A77E51E6-DCB3-4144-9FC5-4C10DA84E563}" presName="rootConnector1" presStyleLbl="node1" presStyleIdx="0" presStyleCnt="0"/>
      <dgm:spPr/>
    </dgm:pt>
    <dgm:pt modelId="{33E9550F-C6BC-4E73-850F-9DB87F0A7B81}" type="pres">
      <dgm:prSet presAssocID="{A77E51E6-DCB3-4144-9FC5-4C10DA84E563}" presName="hierChild2" presStyleCnt="0"/>
      <dgm:spPr/>
    </dgm:pt>
    <dgm:pt modelId="{780DA37E-AFC3-458A-94B5-193AA3C8E25E}" type="pres">
      <dgm:prSet presAssocID="{E5A6F102-950B-4C7F-8BA5-AEC61B6B8453}" presName="Name37" presStyleLbl="parChTrans1D2" presStyleIdx="0" presStyleCnt="3"/>
      <dgm:spPr/>
    </dgm:pt>
    <dgm:pt modelId="{9BA49B7B-B66E-4328-A4D6-AC1CA163EB2E}" type="pres">
      <dgm:prSet presAssocID="{D918FD53-F85B-43C5-86AC-850D113BE70F}" presName="hierRoot2" presStyleCnt="0">
        <dgm:presLayoutVars>
          <dgm:hierBranch val="init"/>
        </dgm:presLayoutVars>
      </dgm:prSet>
      <dgm:spPr/>
    </dgm:pt>
    <dgm:pt modelId="{3AAE8BD0-7A2F-4A0D-8741-C80F0A43CA4A}" type="pres">
      <dgm:prSet presAssocID="{D918FD53-F85B-43C5-86AC-850D113BE70F}" presName="rootComposite" presStyleCnt="0"/>
      <dgm:spPr/>
    </dgm:pt>
    <dgm:pt modelId="{8F1E5BC4-21D3-4D4C-ADF9-134C929D5641}" type="pres">
      <dgm:prSet presAssocID="{D918FD53-F85B-43C5-86AC-850D113BE70F}" presName="rootText" presStyleLbl="node2" presStyleIdx="0" presStyleCnt="3">
        <dgm:presLayoutVars>
          <dgm:chPref val="3"/>
        </dgm:presLayoutVars>
      </dgm:prSet>
      <dgm:spPr/>
    </dgm:pt>
    <dgm:pt modelId="{EF33FDF4-9145-4BE8-A4B3-C4E94ECA8F88}" type="pres">
      <dgm:prSet presAssocID="{D918FD53-F85B-43C5-86AC-850D113BE70F}" presName="rootConnector" presStyleLbl="node2" presStyleIdx="0" presStyleCnt="3"/>
      <dgm:spPr/>
    </dgm:pt>
    <dgm:pt modelId="{FBDFFE14-F137-4F93-9357-1E9CD49195B7}" type="pres">
      <dgm:prSet presAssocID="{D918FD53-F85B-43C5-86AC-850D113BE70F}" presName="hierChild4" presStyleCnt="0"/>
      <dgm:spPr/>
    </dgm:pt>
    <dgm:pt modelId="{BB2D276C-44A4-4B07-8436-59E099665560}" type="pres">
      <dgm:prSet presAssocID="{D918FD53-F85B-43C5-86AC-850D113BE70F}" presName="hierChild5" presStyleCnt="0"/>
      <dgm:spPr/>
    </dgm:pt>
    <dgm:pt modelId="{2495C964-CC37-44C4-99DF-333CE7BC413E}" type="pres">
      <dgm:prSet presAssocID="{AA380F09-7541-4612-8EDB-B1D7D352416F}" presName="Name37" presStyleLbl="parChTrans1D2" presStyleIdx="1" presStyleCnt="3"/>
      <dgm:spPr/>
    </dgm:pt>
    <dgm:pt modelId="{45B82851-48FB-4432-BD76-82E5744C4491}" type="pres">
      <dgm:prSet presAssocID="{2D3F8FAF-CC31-497C-AAF5-AD88572166D9}" presName="hierRoot2" presStyleCnt="0">
        <dgm:presLayoutVars>
          <dgm:hierBranch val="init"/>
        </dgm:presLayoutVars>
      </dgm:prSet>
      <dgm:spPr/>
    </dgm:pt>
    <dgm:pt modelId="{59E16F8A-C77D-4449-9C6A-667E872F23AF}" type="pres">
      <dgm:prSet presAssocID="{2D3F8FAF-CC31-497C-AAF5-AD88572166D9}" presName="rootComposite" presStyleCnt="0"/>
      <dgm:spPr/>
    </dgm:pt>
    <dgm:pt modelId="{04FBC186-FC51-499C-AA3B-2CC8912BB297}" type="pres">
      <dgm:prSet presAssocID="{2D3F8FAF-CC31-497C-AAF5-AD88572166D9}" presName="rootText" presStyleLbl="node2" presStyleIdx="1" presStyleCnt="3">
        <dgm:presLayoutVars>
          <dgm:chPref val="3"/>
        </dgm:presLayoutVars>
      </dgm:prSet>
      <dgm:spPr/>
    </dgm:pt>
    <dgm:pt modelId="{7E6949B5-A2E1-4C8C-AB9F-209879029507}" type="pres">
      <dgm:prSet presAssocID="{2D3F8FAF-CC31-497C-AAF5-AD88572166D9}" presName="rootConnector" presStyleLbl="node2" presStyleIdx="1" presStyleCnt="3"/>
      <dgm:spPr/>
    </dgm:pt>
    <dgm:pt modelId="{11E5AE80-6975-4DAB-B53A-92962EC56DB0}" type="pres">
      <dgm:prSet presAssocID="{2D3F8FAF-CC31-497C-AAF5-AD88572166D9}" presName="hierChild4" presStyleCnt="0"/>
      <dgm:spPr/>
    </dgm:pt>
    <dgm:pt modelId="{E632B075-0BF1-4492-98AE-405523C1373E}" type="pres">
      <dgm:prSet presAssocID="{2D3F8FAF-CC31-497C-AAF5-AD88572166D9}" presName="hierChild5" presStyleCnt="0"/>
      <dgm:spPr/>
    </dgm:pt>
    <dgm:pt modelId="{6E1C86BD-6F07-49DF-98FB-F7140B319C44}" type="pres">
      <dgm:prSet presAssocID="{E66AFEE7-B5D4-4047-A8EA-8BD900F53D07}" presName="Name37" presStyleLbl="parChTrans1D2" presStyleIdx="2" presStyleCnt="3"/>
      <dgm:spPr/>
    </dgm:pt>
    <dgm:pt modelId="{918CCC8C-70B2-45FB-822C-AA9F64A85678}" type="pres">
      <dgm:prSet presAssocID="{6423BB7A-3EF8-4D56-86E0-C443B12334D7}" presName="hierRoot2" presStyleCnt="0">
        <dgm:presLayoutVars>
          <dgm:hierBranch val="init"/>
        </dgm:presLayoutVars>
      </dgm:prSet>
      <dgm:spPr/>
    </dgm:pt>
    <dgm:pt modelId="{F741217E-EADF-4B7C-BF53-1F591159FC2B}" type="pres">
      <dgm:prSet presAssocID="{6423BB7A-3EF8-4D56-86E0-C443B12334D7}" presName="rootComposite" presStyleCnt="0"/>
      <dgm:spPr/>
    </dgm:pt>
    <dgm:pt modelId="{C5984CAA-A17A-4656-8230-597A3DFB1704}" type="pres">
      <dgm:prSet presAssocID="{6423BB7A-3EF8-4D56-86E0-C443B12334D7}" presName="rootText" presStyleLbl="node2" presStyleIdx="2" presStyleCnt="3">
        <dgm:presLayoutVars>
          <dgm:chPref val="3"/>
        </dgm:presLayoutVars>
      </dgm:prSet>
      <dgm:spPr/>
    </dgm:pt>
    <dgm:pt modelId="{D606446C-D288-4FF5-8CA8-020265805672}" type="pres">
      <dgm:prSet presAssocID="{6423BB7A-3EF8-4D56-86E0-C443B12334D7}" presName="rootConnector" presStyleLbl="node2" presStyleIdx="2" presStyleCnt="3"/>
      <dgm:spPr/>
    </dgm:pt>
    <dgm:pt modelId="{B738D05C-753E-4C4D-818E-744092661A52}" type="pres">
      <dgm:prSet presAssocID="{6423BB7A-3EF8-4D56-86E0-C443B12334D7}" presName="hierChild4" presStyleCnt="0"/>
      <dgm:spPr/>
    </dgm:pt>
    <dgm:pt modelId="{0064BEC8-875B-4FB4-BBF9-4AA18BCC4BD3}" type="pres">
      <dgm:prSet presAssocID="{6423BB7A-3EF8-4D56-86E0-C443B12334D7}" presName="hierChild5" presStyleCnt="0"/>
      <dgm:spPr/>
    </dgm:pt>
    <dgm:pt modelId="{ABEDD89F-5B3B-4E48-9759-A742FFE59404}" type="pres">
      <dgm:prSet presAssocID="{A77E51E6-DCB3-4144-9FC5-4C10DA84E563}" presName="hierChild3" presStyleCnt="0"/>
      <dgm:spPr/>
    </dgm:pt>
  </dgm:ptLst>
  <dgm:cxnLst>
    <dgm:cxn modelId="{E0E3EF05-DEA7-487F-96B6-261A04498039}" type="presOf" srcId="{E5A6F102-950B-4C7F-8BA5-AEC61B6B8453}" destId="{780DA37E-AFC3-458A-94B5-193AA3C8E25E}" srcOrd="0" destOrd="0" presId="urn:microsoft.com/office/officeart/2005/8/layout/orgChart1"/>
    <dgm:cxn modelId="{361C100B-52D1-410B-B00F-080C32CA9962}" type="presOf" srcId="{7757FADA-E937-45D3-B6EA-3F713A7A5C3B}" destId="{2EB73D81-AFD3-47B9-8D92-60289CC97369}" srcOrd="0" destOrd="0" presId="urn:microsoft.com/office/officeart/2005/8/layout/orgChart1"/>
    <dgm:cxn modelId="{E1E58D14-6390-418B-BAE5-33D47467AB8B}" type="presOf" srcId="{6423BB7A-3EF8-4D56-86E0-C443B12334D7}" destId="{D606446C-D288-4FF5-8CA8-020265805672}" srcOrd="1" destOrd="0" presId="urn:microsoft.com/office/officeart/2005/8/layout/orgChart1"/>
    <dgm:cxn modelId="{3581A518-F62F-4AD9-B5A9-1FE8A1679EFB}" srcId="{A77E51E6-DCB3-4144-9FC5-4C10DA84E563}" destId="{6423BB7A-3EF8-4D56-86E0-C443B12334D7}" srcOrd="2" destOrd="0" parTransId="{E66AFEE7-B5D4-4047-A8EA-8BD900F53D07}" sibTransId="{195D226E-DAC7-44C3-AB0E-9441DF6B07CE}"/>
    <dgm:cxn modelId="{EDD8BB38-8576-406C-8FFC-D4B0CA9C4F11}" type="presOf" srcId="{AA380F09-7541-4612-8EDB-B1D7D352416F}" destId="{2495C964-CC37-44C4-99DF-333CE7BC413E}" srcOrd="0" destOrd="0" presId="urn:microsoft.com/office/officeart/2005/8/layout/orgChart1"/>
    <dgm:cxn modelId="{98DFD93C-2CDC-49F9-8A9F-6AEE59F8710F}" type="presOf" srcId="{A77E51E6-DCB3-4144-9FC5-4C10DA84E563}" destId="{DB8AB77B-A07C-4344-94D1-8129E1184690}" srcOrd="0" destOrd="0" presId="urn:microsoft.com/office/officeart/2005/8/layout/orgChart1"/>
    <dgm:cxn modelId="{770D3157-2A96-48DA-998E-DEC7B46107EB}" type="presOf" srcId="{2D3F8FAF-CC31-497C-AAF5-AD88572166D9}" destId="{7E6949B5-A2E1-4C8C-AB9F-209879029507}" srcOrd="1" destOrd="0" presId="urn:microsoft.com/office/officeart/2005/8/layout/orgChart1"/>
    <dgm:cxn modelId="{04164569-5EDA-4142-8F7D-6663B800A088}" srcId="{7757FADA-E937-45D3-B6EA-3F713A7A5C3B}" destId="{A77E51E6-DCB3-4144-9FC5-4C10DA84E563}" srcOrd="0" destOrd="0" parTransId="{2CAD2EA6-70D2-49CD-A3E0-14811CD74F54}" sibTransId="{519DF735-2706-4F03-82AF-36E52948AC80}"/>
    <dgm:cxn modelId="{63ADFE8B-15B7-4339-86FF-7272D4804896}" type="presOf" srcId="{2D3F8FAF-CC31-497C-AAF5-AD88572166D9}" destId="{04FBC186-FC51-499C-AA3B-2CC8912BB297}" srcOrd="0" destOrd="0" presId="urn:microsoft.com/office/officeart/2005/8/layout/orgChart1"/>
    <dgm:cxn modelId="{28CCD596-D4DB-4EC8-AAA8-2404AA3A4506}" type="presOf" srcId="{A77E51E6-DCB3-4144-9FC5-4C10DA84E563}" destId="{6FB21725-9278-4300-A4B5-CF4DB15717A9}" srcOrd="1" destOrd="0" presId="urn:microsoft.com/office/officeart/2005/8/layout/orgChart1"/>
    <dgm:cxn modelId="{641517A1-17F9-42C2-8435-96C37DC83D60}" srcId="{A77E51E6-DCB3-4144-9FC5-4C10DA84E563}" destId="{D918FD53-F85B-43C5-86AC-850D113BE70F}" srcOrd="0" destOrd="0" parTransId="{E5A6F102-950B-4C7F-8BA5-AEC61B6B8453}" sibTransId="{54A6BA00-3B0B-431D-A63A-705F6399D27C}"/>
    <dgm:cxn modelId="{56F8F3AD-1DB1-46F9-814F-60BA581ED910}" type="presOf" srcId="{D918FD53-F85B-43C5-86AC-850D113BE70F}" destId="{8F1E5BC4-21D3-4D4C-ADF9-134C929D5641}" srcOrd="0" destOrd="0" presId="urn:microsoft.com/office/officeart/2005/8/layout/orgChart1"/>
    <dgm:cxn modelId="{F267C9C9-B4F6-48A5-92FD-D65667B58D2E}" srcId="{A77E51E6-DCB3-4144-9FC5-4C10DA84E563}" destId="{2D3F8FAF-CC31-497C-AAF5-AD88572166D9}" srcOrd="1" destOrd="0" parTransId="{AA380F09-7541-4612-8EDB-B1D7D352416F}" sibTransId="{4B364B8D-DE35-44A1-B9A0-A6E014BB95A5}"/>
    <dgm:cxn modelId="{89BF07CA-9A1A-42B7-BADA-7C1ED68BDADA}" type="presOf" srcId="{D918FD53-F85B-43C5-86AC-850D113BE70F}" destId="{EF33FDF4-9145-4BE8-A4B3-C4E94ECA8F88}" srcOrd="1" destOrd="0" presId="urn:microsoft.com/office/officeart/2005/8/layout/orgChart1"/>
    <dgm:cxn modelId="{B3B0B7D7-53EC-43E8-B8E8-66312C7C7EBE}" type="presOf" srcId="{E66AFEE7-B5D4-4047-A8EA-8BD900F53D07}" destId="{6E1C86BD-6F07-49DF-98FB-F7140B319C44}" srcOrd="0" destOrd="0" presId="urn:microsoft.com/office/officeart/2005/8/layout/orgChart1"/>
    <dgm:cxn modelId="{2BC664F7-8D38-4F7E-9EDE-AB00151CA929}" type="presOf" srcId="{6423BB7A-3EF8-4D56-86E0-C443B12334D7}" destId="{C5984CAA-A17A-4656-8230-597A3DFB1704}" srcOrd="0" destOrd="0" presId="urn:microsoft.com/office/officeart/2005/8/layout/orgChart1"/>
    <dgm:cxn modelId="{76F33D30-A8C1-49B9-87ED-FC611486A3D9}" type="presParOf" srcId="{2EB73D81-AFD3-47B9-8D92-60289CC97369}" destId="{748D53E6-1548-4E4B-A748-8E2E7EBB8568}" srcOrd="0" destOrd="0" presId="urn:microsoft.com/office/officeart/2005/8/layout/orgChart1"/>
    <dgm:cxn modelId="{3AD0C14A-086F-44DF-9921-4F5D7079DEB4}" type="presParOf" srcId="{748D53E6-1548-4E4B-A748-8E2E7EBB8568}" destId="{E29365D9-E1B0-4F4E-824F-01B52EBE4C9B}" srcOrd="0" destOrd="0" presId="urn:microsoft.com/office/officeart/2005/8/layout/orgChart1"/>
    <dgm:cxn modelId="{F06C1BFA-8C80-424C-B941-DCE339235D3B}" type="presParOf" srcId="{E29365D9-E1B0-4F4E-824F-01B52EBE4C9B}" destId="{DB8AB77B-A07C-4344-94D1-8129E1184690}" srcOrd="0" destOrd="0" presId="urn:microsoft.com/office/officeart/2005/8/layout/orgChart1"/>
    <dgm:cxn modelId="{700293EF-D19D-4DEA-BF0C-1160B0EA18A9}" type="presParOf" srcId="{E29365D9-E1B0-4F4E-824F-01B52EBE4C9B}" destId="{6FB21725-9278-4300-A4B5-CF4DB15717A9}" srcOrd="1" destOrd="0" presId="urn:microsoft.com/office/officeart/2005/8/layout/orgChart1"/>
    <dgm:cxn modelId="{997F1EBE-8FF7-4161-9C43-AB13E71869D3}" type="presParOf" srcId="{748D53E6-1548-4E4B-A748-8E2E7EBB8568}" destId="{33E9550F-C6BC-4E73-850F-9DB87F0A7B81}" srcOrd="1" destOrd="0" presId="urn:microsoft.com/office/officeart/2005/8/layout/orgChart1"/>
    <dgm:cxn modelId="{D8F46B69-7E0B-4097-97F9-A55B745F054F}" type="presParOf" srcId="{33E9550F-C6BC-4E73-850F-9DB87F0A7B81}" destId="{780DA37E-AFC3-458A-94B5-193AA3C8E25E}" srcOrd="0" destOrd="0" presId="urn:microsoft.com/office/officeart/2005/8/layout/orgChart1"/>
    <dgm:cxn modelId="{8933E9AD-000A-4B64-9909-1EEA5AB1763F}" type="presParOf" srcId="{33E9550F-C6BC-4E73-850F-9DB87F0A7B81}" destId="{9BA49B7B-B66E-4328-A4D6-AC1CA163EB2E}" srcOrd="1" destOrd="0" presId="urn:microsoft.com/office/officeart/2005/8/layout/orgChart1"/>
    <dgm:cxn modelId="{78D28046-DF79-44F5-88CB-4E7734AA9E27}" type="presParOf" srcId="{9BA49B7B-B66E-4328-A4D6-AC1CA163EB2E}" destId="{3AAE8BD0-7A2F-4A0D-8741-C80F0A43CA4A}" srcOrd="0" destOrd="0" presId="urn:microsoft.com/office/officeart/2005/8/layout/orgChart1"/>
    <dgm:cxn modelId="{12B6A51E-5275-45B8-BF48-9336E9A8F89A}" type="presParOf" srcId="{3AAE8BD0-7A2F-4A0D-8741-C80F0A43CA4A}" destId="{8F1E5BC4-21D3-4D4C-ADF9-134C929D5641}" srcOrd="0" destOrd="0" presId="urn:microsoft.com/office/officeart/2005/8/layout/orgChart1"/>
    <dgm:cxn modelId="{53DF0CCD-5325-4906-B9E8-E755F3AD8529}" type="presParOf" srcId="{3AAE8BD0-7A2F-4A0D-8741-C80F0A43CA4A}" destId="{EF33FDF4-9145-4BE8-A4B3-C4E94ECA8F88}" srcOrd="1" destOrd="0" presId="urn:microsoft.com/office/officeart/2005/8/layout/orgChart1"/>
    <dgm:cxn modelId="{17481967-00B7-4FF6-930C-B622420DBF86}" type="presParOf" srcId="{9BA49B7B-B66E-4328-A4D6-AC1CA163EB2E}" destId="{FBDFFE14-F137-4F93-9357-1E9CD49195B7}" srcOrd="1" destOrd="0" presId="urn:microsoft.com/office/officeart/2005/8/layout/orgChart1"/>
    <dgm:cxn modelId="{FD5A3F3A-CD7D-4960-A5CE-68A371048084}" type="presParOf" srcId="{9BA49B7B-B66E-4328-A4D6-AC1CA163EB2E}" destId="{BB2D276C-44A4-4B07-8436-59E099665560}" srcOrd="2" destOrd="0" presId="urn:microsoft.com/office/officeart/2005/8/layout/orgChart1"/>
    <dgm:cxn modelId="{389F9C0B-2B3D-42C2-A64B-5183E6B86E74}" type="presParOf" srcId="{33E9550F-C6BC-4E73-850F-9DB87F0A7B81}" destId="{2495C964-CC37-44C4-99DF-333CE7BC413E}" srcOrd="2" destOrd="0" presId="urn:microsoft.com/office/officeart/2005/8/layout/orgChart1"/>
    <dgm:cxn modelId="{6A8D6784-C849-44E5-B24C-84D679863C00}" type="presParOf" srcId="{33E9550F-C6BC-4E73-850F-9DB87F0A7B81}" destId="{45B82851-48FB-4432-BD76-82E5744C4491}" srcOrd="3" destOrd="0" presId="urn:microsoft.com/office/officeart/2005/8/layout/orgChart1"/>
    <dgm:cxn modelId="{5C503951-ED02-4EE5-95AC-C03FD6A9D6C9}" type="presParOf" srcId="{45B82851-48FB-4432-BD76-82E5744C4491}" destId="{59E16F8A-C77D-4449-9C6A-667E872F23AF}" srcOrd="0" destOrd="0" presId="urn:microsoft.com/office/officeart/2005/8/layout/orgChart1"/>
    <dgm:cxn modelId="{DD10B49D-537A-4898-BFFA-AF5A203943AE}" type="presParOf" srcId="{59E16F8A-C77D-4449-9C6A-667E872F23AF}" destId="{04FBC186-FC51-499C-AA3B-2CC8912BB297}" srcOrd="0" destOrd="0" presId="urn:microsoft.com/office/officeart/2005/8/layout/orgChart1"/>
    <dgm:cxn modelId="{E822F88E-3EBA-4D74-9E1B-5734E557C3F4}" type="presParOf" srcId="{59E16F8A-C77D-4449-9C6A-667E872F23AF}" destId="{7E6949B5-A2E1-4C8C-AB9F-209879029507}" srcOrd="1" destOrd="0" presId="urn:microsoft.com/office/officeart/2005/8/layout/orgChart1"/>
    <dgm:cxn modelId="{870F5054-65EB-450A-B16C-541BD22E0D2F}" type="presParOf" srcId="{45B82851-48FB-4432-BD76-82E5744C4491}" destId="{11E5AE80-6975-4DAB-B53A-92962EC56DB0}" srcOrd="1" destOrd="0" presId="urn:microsoft.com/office/officeart/2005/8/layout/orgChart1"/>
    <dgm:cxn modelId="{CB892672-6F54-41E6-99DE-1D833A4EE6FB}" type="presParOf" srcId="{45B82851-48FB-4432-BD76-82E5744C4491}" destId="{E632B075-0BF1-4492-98AE-405523C1373E}" srcOrd="2" destOrd="0" presId="urn:microsoft.com/office/officeart/2005/8/layout/orgChart1"/>
    <dgm:cxn modelId="{29018342-3740-4DA5-9642-4055AF93A0CF}" type="presParOf" srcId="{33E9550F-C6BC-4E73-850F-9DB87F0A7B81}" destId="{6E1C86BD-6F07-49DF-98FB-F7140B319C44}" srcOrd="4" destOrd="0" presId="urn:microsoft.com/office/officeart/2005/8/layout/orgChart1"/>
    <dgm:cxn modelId="{0A36D3B0-41C7-4286-8396-24BE40BC94AA}" type="presParOf" srcId="{33E9550F-C6BC-4E73-850F-9DB87F0A7B81}" destId="{918CCC8C-70B2-45FB-822C-AA9F64A85678}" srcOrd="5" destOrd="0" presId="urn:microsoft.com/office/officeart/2005/8/layout/orgChart1"/>
    <dgm:cxn modelId="{2DE6B18C-1887-4A81-AAE6-1B8459A64B93}" type="presParOf" srcId="{918CCC8C-70B2-45FB-822C-AA9F64A85678}" destId="{F741217E-EADF-4B7C-BF53-1F591159FC2B}" srcOrd="0" destOrd="0" presId="urn:microsoft.com/office/officeart/2005/8/layout/orgChart1"/>
    <dgm:cxn modelId="{CE1D68A6-9CCF-4E03-A91F-7B83090E47F9}" type="presParOf" srcId="{F741217E-EADF-4B7C-BF53-1F591159FC2B}" destId="{C5984CAA-A17A-4656-8230-597A3DFB1704}" srcOrd="0" destOrd="0" presId="urn:microsoft.com/office/officeart/2005/8/layout/orgChart1"/>
    <dgm:cxn modelId="{DB7BEC4D-D445-4316-BBAE-CD05583F0C6C}" type="presParOf" srcId="{F741217E-EADF-4B7C-BF53-1F591159FC2B}" destId="{D606446C-D288-4FF5-8CA8-020265805672}" srcOrd="1" destOrd="0" presId="urn:microsoft.com/office/officeart/2005/8/layout/orgChart1"/>
    <dgm:cxn modelId="{83F0AAC6-3BD7-4500-98B4-449D4C2C3933}" type="presParOf" srcId="{918CCC8C-70B2-45FB-822C-AA9F64A85678}" destId="{B738D05C-753E-4C4D-818E-744092661A52}" srcOrd="1" destOrd="0" presId="urn:microsoft.com/office/officeart/2005/8/layout/orgChart1"/>
    <dgm:cxn modelId="{795CBCDF-5E92-46DA-821A-6D34FE2B723A}" type="presParOf" srcId="{918CCC8C-70B2-45FB-822C-AA9F64A85678}" destId="{0064BEC8-875B-4FB4-BBF9-4AA18BCC4BD3}" srcOrd="2" destOrd="0" presId="urn:microsoft.com/office/officeart/2005/8/layout/orgChart1"/>
    <dgm:cxn modelId="{34EDA790-AC89-4EA3-80C4-095573179F05}" type="presParOf" srcId="{748D53E6-1548-4E4B-A748-8E2E7EBB8568}" destId="{ABEDD89F-5B3B-4E48-9759-A742FFE594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FCB3C6-8EB1-45A7-A8A1-C6BE29B8E1E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DADD3AB0-27E3-4966-8E11-A772A2671E6B}">
      <dgm:prSet phldrT="[Текст]"/>
      <dgm:spPr/>
      <dgm:t>
        <a:bodyPr/>
        <a:lstStyle/>
        <a:p>
          <a:r>
            <a:rPr lang="ru-RU" dirty="0"/>
            <a:t>Взыскания ( ТК РФ, ФЗ, указ Президента…)</a:t>
          </a:r>
        </a:p>
      </dgm:t>
    </dgm:pt>
    <dgm:pt modelId="{813E012E-DF93-4818-BF8D-43A0F798B72A}" type="parTrans" cxnId="{7D822667-8245-4245-8935-08680CF21F6E}">
      <dgm:prSet/>
      <dgm:spPr/>
      <dgm:t>
        <a:bodyPr/>
        <a:lstStyle/>
        <a:p>
          <a:endParaRPr lang="ru-RU"/>
        </a:p>
      </dgm:t>
    </dgm:pt>
    <dgm:pt modelId="{9D95BCD6-4CD1-4ACD-9147-867C73B52EA3}" type="sibTrans" cxnId="{7D822667-8245-4245-8935-08680CF21F6E}">
      <dgm:prSet/>
      <dgm:spPr/>
      <dgm:t>
        <a:bodyPr/>
        <a:lstStyle/>
        <a:p>
          <a:endParaRPr lang="ru-RU"/>
        </a:p>
      </dgm:t>
    </dgm:pt>
    <dgm:pt modelId="{5F689E0F-B4F0-4EEF-AE80-A031AED30BA6}">
      <dgm:prSet phldrT="[Текст]"/>
      <dgm:spPr/>
      <dgm:t>
        <a:bodyPr/>
        <a:lstStyle/>
        <a:p>
          <a:r>
            <a:rPr lang="ru-RU" dirty="0"/>
            <a:t>замечание</a:t>
          </a:r>
        </a:p>
      </dgm:t>
    </dgm:pt>
    <dgm:pt modelId="{658FFD36-B279-4B66-9BC0-2C0C3B8F42D6}" type="parTrans" cxnId="{E16DB09E-6DFA-4441-A9EE-5F16C37420A9}">
      <dgm:prSet/>
      <dgm:spPr/>
      <dgm:t>
        <a:bodyPr/>
        <a:lstStyle/>
        <a:p>
          <a:endParaRPr lang="ru-RU"/>
        </a:p>
      </dgm:t>
    </dgm:pt>
    <dgm:pt modelId="{1129D4E9-6B82-4FA6-A552-25CF0E139467}" type="sibTrans" cxnId="{E16DB09E-6DFA-4441-A9EE-5F16C37420A9}">
      <dgm:prSet/>
      <dgm:spPr/>
      <dgm:t>
        <a:bodyPr/>
        <a:lstStyle/>
        <a:p>
          <a:endParaRPr lang="ru-RU"/>
        </a:p>
      </dgm:t>
    </dgm:pt>
    <dgm:pt modelId="{3DFF9C8A-6643-445B-AB64-C86B9258A5A8}">
      <dgm:prSet phldrT="[Текст]"/>
      <dgm:spPr/>
      <dgm:t>
        <a:bodyPr/>
        <a:lstStyle/>
        <a:p>
          <a:r>
            <a:rPr lang="ru-RU" dirty="0"/>
            <a:t>выговор</a:t>
          </a:r>
        </a:p>
      </dgm:t>
    </dgm:pt>
    <dgm:pt modelId="{6835C4D7-2B86-458C-B278-FCFBF78D394E}" type="parTrans" cxnId="{235D3995-0F2D-42D7-9208-5F13BD3343B1}">
      <dgm:prSet/>
      <dgm:spPr/>
      <dgm:t>
        <a:bodyPr/>
        <a:lstStyle/>
        <a:p>
          <a:endParaRPr lang="ru-RU"/>
        </a:p>
      </dgm:t>
    </dgm:pt>
    <dgm:pt modelId="{EDDB3483-71CF-4E66-BFA7-23B4ADB84B7F}" type="sibTrans" cxnId="{235D3995-0F2D-42D7-9208-5F13BD3343B1}">
      <dgm:prSet/>
      <dgm:spPr/>
      <dgm:t>
        <a:bodyPr/>
        <a:lstStyle/>
        <a:p>
          <a:endParaRPr lang="ru-RU"/>
        </a:p>
      </dgm:t>
    </dgm:pt>
    <dgm:pt modelId="{09056D5F-4189-4214-AF3C-2EEF77B62462}">
      <dgm:prSet phldrT="[Текст]"/>
      <dgm:spPr/>
      <dgm:t>
        <a:bodyPr/>
        <a:lstStyle/>
        <a:p>
          <a:r>
            <a:rPr lang="ru-RU" dirty="0"/>
            <a:t>Меры дисциплинарного воздействия (устанавливаются организацией) </a:t>
          </a:r>
        </a:p>
      </dgm:t>
    </dgm:pt>
    <dgm:pt modelId="{9F217FF2-B220-471F-B332-5217B295DBB3}" type="parTrans" cxnId="{6F9B9271-5493-498F-8825-5E6DCBF41491}">
      <dgm:prSet/>
      <dgm:spPr/>
      <dgm:t>
        <a:bodyPr/>
        <a:lstStyle/>
        <a:p>
          <a:endParaRPr lang="ru-RU"/>
        </a:p>
      </dgm:t>
    </dgm:pt>
    <dgm:pt modelId="{793ED871-DC31-4B27-A578-BDA12CCC58D1}" type="sibTrans" cxnId="{6F9B9271-5493-498F-8825-5E6DCBF41491}">
      <dgm:prSet/>
      <dgm:spPr/>
      <dgm:t>
        <a:bodyPr/>
        <a:lstStyle/>
        <a:p>
          <a:endParaRPr lang="ru-RU"/>
        </a:p>
      </dgm:t>
    </dgm:pt>
    <dgm:pt modelId="{706E55E5-82D6-4312-B19B-4CFD7E369B37}">
      <dgm:prSet phldrT="[Текст]"/>
      <dgm:spPr/>
      <dgm:t>
        <a:bodyPr/>
        <a:lstStyle/>
        <a:p>
          <a:r>
            <a:rPr lang="ru-RU" dirty="0"/>
            <a:t>увольнение</a:t>
          </a:r>
        </a:p>
      </dgm:t>
    </dgm:pt>
    <dgm:pt modelId="{674B0D98-CE48-4540-8A90-487A2EF88A5B}" type="parTrans" cxnId="{128624E7-003F-44A2-AA8E-C62C70D2C3E2}">
      <dgm:prSet/>
      <dgm:spPr/>
    </dgm:pt>
    <dgm:pt modelId="{883BBF89-5FB2-4065-833E-70E63701A6BA}" type="sibTrans" cxnId="{128624E7-003F-44A2-AA8E-C62C70D2C3E2}">
      <dgm:prSet/>
      <dgm:spPr/>
    </dgm:pt>
    <dgm:pt modelId="{C1A810E9-736E-48AD-AF9A-B28C1A843F0A}">
      <dgm:prSet/>
      <dgm:spPr/>
      <dgm:t>
        <a:bodyPr/>
        <a:lstStyle/>
        <a:p>
          <a:r>
            <a:rPr lang="ru-RU" dirty="0"/>
            <a:t>лишение премий</a:t>
          </a:r>
        </a:p>
      </dgm:t>
    </dgm:pt>
    <dgm:pt modelId="{5BF45426-F7BD-4CF1-A51D-10283FF62C50}" type="parTrans" cxnId="{AAAA43D5-0025-436D-8F0F-756047349FA9}">
      <dgm:prSet/>
      <dgm:spPr/>
    </dgm:pt>
    <dgm:pt modelId="{DF2922C9-D3D0-4792-A392-EE9A3F23DF03}" type="sibTrans" cxnId="{AAAA43D5-0025-436D-8F0F-756047349FA9}">
      <dgm:prSet/>
      <dgm:spPr/>
    </dgm:pt>
    <dgm:pt modelId="{29F4511B-2389-48FC-8439-32DAE3B9C4A4}">
      <dgm:prSet/>
      <dgm:spPr/>
      <dgm:t>
        <a:bodyPr/>
        <a:lstStyle/>
        <a:p>
          <a:r>
            <a:rPr lang="ru-RU" dirty="0" err="1"/>
            <a:t>непредоставление</a:t>
          </a:r>
          <a:r>
            <a:rPr lang="ru-RU" dirty="0"/>
            <a:t> льгот</a:t>
          </a:r>
        </a:p>
      </dgm:t>
    </dgm:pt>
    <dgm:pt modelId="{0DB29DC8-8442-4B0E-9D31-52211AF04FB6}" type="parTrans" cxnId="{7100E3F5-1D7E-4445-9C92-23E72EB62F22}">
      <dgm:prSet/>
      <dgm:spPr/>
    </dgm:pt>
    <dgm:pt modelId="{9AF9B6F4-F87D-4BFE-BA1C-8EA27C70FF8A}" type="sibTrans" cxnId="{7100E3F5-1D7E-4445-9C92-23E72EB62F22}">
      <dgm:prSet/>
      <dgm:spPr/>
    </dgm:pt>
    <dgm:pt modelId="{5F25251B-8A31-44E1-8F13-F1F6C4456968}" type="pres">
      <dgm:prSet presAssocID="{AFFCB3C6-8EB1-45A7-A8A1-C6BE29B8E1E8}" presName="Name0" presStyleCnt="0">
        <dgm:presLayoutVars>
          <dgm:dir/>
          <dgm:animLvl val="lvl"/>
          <dgm:resizeHandles/>
        </dgm:presLayoutVars>
      </dgm:prSet>
      <dgm:spPr/>
    </dgm:pt>
    <dgm:pt modelId="{0EA38828-F045-495E-B281-070DF90D3353}" type="pres">
      <dgm:prSet presAssocID="{DADD3AB0-27E3-4966-8E11-A772A2671E6B}" presName="linNode" presStyleCnt="0"/>
      <dgm:spPr/>
    </dgm:pt>
    <dgm:pt modelId="{4BCDCBF7-F6AF-4867-A250-130FFD525CF2}" type="pres">
      <dgm:prSet presAssocID="{DADD3AB0-27E3-4966-8E11-A772A2671E6B}" presName="parentShp" presStyleLbl="node1" presStyleIdx="0" presStyleCnt="2">
        <dgm:presLayoutVars>
          <dgm:bulletEnabled val="1"/>
        </dgm:presLayoutVars>
      </dgm:prSet>
      <dgm:spPr/>
    </dgm:pt>
    <dgm:pt modelId="{F11A57F4-B87A-4784-AC2E-6AA033D4FF12}" type="pres">
      <dgm:prSet presAssocID="{DADD3AB0-27E3-4966-8E11-A772A2671E6B}" presName="childShp" presStyleLbl="bgAccFollowNode1" presStyleIdx="0" presStyleCnt="2">
        <dgm:presLayoutVars>
          <dgm:bulletEnabled val="1"/>
        </dgm:presLayoutVars>
      </dgm:prSet>
      <dgm:spPr/>
    </dgm:pt>
    <dgm:pt modelId="{F2A9C90E-B840-4116-9846-CA38443810A2}" type="pres">
      <dgm:prSet presAssocID="{9D95BCD6-4CD1-4ACD-9147-867C73B52EA3}" presName="spacing" presStyleCnt="0"/>
      <dgm:spPr/>
    </dgm:pt>
    <dgm:pt modelId="{DD11F67A-22CD-4BF6-ACF5-4C6E71CAB74A}" type="pres">
      <dgm:prSet presAssocID="{09056D5F-4189-4214-AF3C-2EEF77B62462}" presName="linNode" presStyleCnt="0"/>
      <dgm:spPr/>
    </dgm:pt>
    <dgm:pt modelId="{AB044D02-90E1-4CFE-AD32-E340A734B3DB}" type="pres">
      <dgm:prSet presAssocID="{09056D5F-4189-4214-AF3C-2EEF77B62462}" presName="parentShp" presStyleLbl="node1" presStyleIdx="1" presStyleCnt="2">
        <dgm:presLayoutVars>
          <dgm:bulletEnabled val="1"/>
        </dgm:presLayoutVars>
      </dgm:prSet>
      <dgm:spPr/>
    </dgm:pt>
    <dgm:pt modelId="{15EE70F8-4BDC-49BA-AFA3-7FA5359927D6}" type="pres">
      <dgm:prSet presAssocID="{09056D5F-4189-4214-AF3C-2EEF77B62462}" presName="childShp" presStyleLbl="bgAccFollowNode1" presStyleIdx="1" presStyleCnt="2">
        <dgm:presLayoutVars>
          <dgm:bulletEnabled val="1"/>
        </dgm:presLayoutVars>
      </dgm:prSet>
      <dgm:spPr/>
    </dgm:pt>
  </dgm:ptLst>
  <dgm:cxnLst>
    <dgm:cxn modelId="{9184C71A-6BA9-4379-A806-7D0568BA9EF5}" type="presOf" srcId="{706E55E5-82D6-4312-B19B-4CFD7E369B37}" destId="{F11A57F4-B87A-4784-AC2E-6AA033D4FF12}" srcOrd="0" destOrd="2" presId="urn:microsoft.com/office/officeart/2005/8/layout/vList6"/>
    <dgm:cxn modelId="{6C636165-E4A4-4E56-B1C8-D639ACEE61DA}" type="presOf" srcId="{AFFCB3C6-8EB1-45A7-A8A1-C6BE29B8E1E8}" destId="{5F25251B-8A31-44E1-8F13-F1F6C4456968}" srcOrd="0" destOrd="0" presId="urn:microsoft.com/office/officeart/2005/8/layout/vList6"/>
    <dgm:cxn modelId="{7D822667-8245-4245-8935-08680CF21F6E}" srcId="{AFFCB3C6-8EB1-45A7-A8A1-C6BE29B8E1E8}" destId="{DADD3AB0-27E3-4966-8E11-A772A2671E6B}" srcOrd="0" destOrd="0" parTransId="{813E012E-DF93-4818-BF8D-43A0F798B72A}" sibTransId="{9D95BCD6-4CD1-4ACD-9147-867C73B52EA3}"/>
    <dgm:cxn modelId="{0C9C4268-457E-478E-9951-DA8B466E41A0}" type="presOf" srcId="{DADD3AB0-27E3-4966-8E11-A772A2671E6B}" destId="{4BCDCBF7-F6AF-4867-A250-130FFD525CF2}" srcOrd="0" destOrd="0" presId="urn:microsoft.com/office/officeart/2005/8/layout/vList6"/>
    <dgm:cxn modelId="{6F9B9271-5493-498F-8825-5E6DCBF41491}" srcId="{AFFCB3C6-8EB1-45A7-A8A1-C6BE29B8E1E8}" destId="{09056D5F-4189-4214-AF3C-2EEF77B62462}" srcOrd="1" destOrd="0" parTransId="{9F217FF2-B220-471F-B332-5217B295DBB3}" sibTransId="{793ED871-DC31-4B27-A578-BDA12CCC58D1}"/>
    <dgm:cxn modelId="{5D804E82-6A77-4F70-A105-CC49B6331872}" type="presOf" srcId="{3DFF9C8A-6643-445B-AB64-C86B9258A5A8}" destId="{F11A57F4-B87A-4784-AC2E-6AA033D4FF12}" srcOrd="0" destOrd="1" presId="urn:microsoft.com/office/officeart/2005/8/layout/vList6"/>
    <dgm:cxn modelId="{9371B191-060B-4D96-A088-4220067A59BC}" type="presOf" srcId="{5F689E0F-B4F0-4EEF-AE80-A031AED30BA6}" destId="{F11A57F4-B87A-4784-AC2E-6AA033D4FF12}" srcOrd="0" destOrd="0" presId="urn:microsoft.com/office/officeart/2005/8/layout/vList6"/>
    <dgm:cxn modelId="{235D3995-0F2D-42D7-9208-5F13BD3343B1}" srcId="{DADD3AB0-27E3-4966-8E11-A772A2671E6B}" destId="{3DFF9C8A-6643-445B-AB64-C86B9258A5A8}" srcOrd="1" destOrd="0" parTransId="{6835C4D7-2B86-458C-B278-FCFBF78D394E}" sibTransId="{EDDB3483-71CF-4E66-BFA7-23B4ADB84B7F}"/>
    <dgm:cxn modelId="{E16DB09E-6DFA-4441-A9EE-5F16C37420A9}" srcId="{DADD3AB0-27E3-4966-8E11-A772A2671E6B}" destId="{5F689E0F-B4F0-4EEF-AE80-A031AED30BA6}" srcOrd="0" destOrd="0" parTransId="{658FFD36-B279-4B66-9BC0-2C0C3B8F42D6}" sibTransId="{1129D4E9-6B82-4FA6-A552-25CF0E139467}"/>
    <dgm:cxn modelId="{AAAA43D5-0025-436D-8F0F-756047349FA9}" srcId="{09056D5F-4189-4214-AF3C-2EEF77B62462}" destId="{C1A810E9-736E-48AD-AF9A-B28C1A843F0A}" srcOrd="0" destOrd="0" parTransId="{5BF45426-F7BD-4CF1-A51D-10283FF62C50}" sibTransId="{DF2922C9-D3D0-4792-A392-EE9A3F23DF03}"/>
    <dgm:cxn modelId="{0AF214E2-C8C6-4276-846A-AA460BDE2E72}" type="presOf" srcId="{C1A810E9-736E-48AD-AF9A-B28C1A843F0A}" destId="{15EE70F8-4BDC-49BA-AFA3-7FA5359927D6}" srcOrd="0" destOrd="0" presId="urn:microsoft.com/office/officeart/2005/8/layout/vList6"/>
    <dgm:cxn modelId="{128624E7-003F-44A2-AA8E-C62C70D2C3E2}" srcId="{DADD3AB0-27E3-4966-8E11-A772A2671E6B}" destId="{706E55E5-82D6-4312-B19B-4CFD7E369B37}" srcOrd="2" destOrd="0" parTransId="{674B0D98-CE48-4540-8A90-487A2EF88A5B}" sibTransId="{883BBF89-5FB2-4065-833E-70E63701A6BA}"/>
    <dgm:cxn modelId="{E85C2EEB-4A62-4EEB-9CA5-80152B22FFFC}" type="presOf" srcId="{09056D5F-4189-4214-AF3C-2EEF77B62462}" destId="{AB044D02-90E1-4CFE-AD32-E340A734B3DB}" srcOrd="0" destOrd="0" presId="urn:microsoft.com/office/officeart/2005/8/layout/vList6"/>
    <dgm:cxn modelId="{5E3639F2-A96D-44F7-9679-0B1FFEFA760B}" type="presOf" srcId="{29F4511B-2389-48FC-8439-32DAE3B9C4A4}" destId="{15EE70F8-4BDC-49BA-AFA3-7FA5359927D6}" srcOrd="0" destOrd="1" presId="urn:microsoft.com/office/officeart/2005/8/layout/vList6"/>
    <dgm:cxn modelId="{7100E3F5-1D7E-4445-9C92-23E72EB62F22}" srcId="{09056D5F-4189-4214-AF3C-2EEF77B62462}" destId="{29F4511B-2389-48FC-8439-32DAE3B9C4A4}" srcOrd="1" destOrd="0" parTransId="{0DB29DC8-8442-4B0E-9D31-52211AF04FB6}" sibTransId="{9AF9B6F4-F87D-4BFE-BA1C-8EA27C70FF8A}"/>
    <dgm:cxn modelId="{074091B3-54CC-43BF-966A-3EB86B131A15}" type="presParOf" srcId="{5F25251B-8A31-44E1-8F13-F1F6C4456968}" destId="{0EA38828-F045-495E-B281-070DF90D3353}" srcOrd="0" destOrd="0" presId="urn:microsoft.com/office/officeart/2005/8/layout/vList6"/>
    <dgm:cxn modelId="{81A04921-3E57-4F1D-9487-885E75CA4990}" type="presParOf" srcId="{0EA38828-F045-495E-B281-070DF90D3353}" destId="{4BCDCBF7-F6AF-4867-A250-130FFD525CF2}" srcOrd="0" destOrd="0" presId="urn:microsoft.com/office/officeart/2005/8/layout/vList6"/>
    <dgm:cxn modelId="{E28DCD2A-DC5B-4312-8F1C-52B8455FBE35}" type="presParOf" srcId="{0EA38828-F045-495E-B281-070DF90D3353}" destId="{F11A57F4-B87A-4784-AC2E-6AA033D4FF12}" srcOrd="1" destOrd="0" presId="urn:microsoft.com/office/officeart/2005/8/layout/vList6"/>
    <dgm:cxn modelId="{A794D74D-FE97-47C8-A6D7-F5C9C174E823}" type="presParOf" srcId="{5F25251B-8A31-44E1-8F13-F1F6C4456968}" destId="{F2A9C90E-B840-4116-9846-CA38443810A2}" srcOrd="1" destOrd="0" presId="urn:microsoft.com/office/officeart/2005/8/layout/vList6"/>
    <dgm:cxn modelId="{79309198-9319-4D52-B293-4C01D2E04DC9}" type="presParOf" srcId="{5F25251B-8A31-44E1-8F13-F1F6C4456968}" destId="{DD11F67A-22CD-4BF6-ACF5-4C6E71CAB74A}" srcOrd="2" destOrd="0" presId="urn:microsoft.com/office/officeart/2005/8/layout/vList6"/>
    <dgm:cxn modelId="{923B19B4-2085-4A51-ACAD-F2F6D8C4FBF7}" type="presParOf" srcId="{DD11F67A-22CD-4BF6-ACF5-4C6E71CAB74A}" destId="{AB044D02-90E1-4CFE-AD32-E340A734B3DB}" srcOrd="0" destOrd="0" presId="urn:microsoft.com/office/officeart/2005/8/layout/vList6"/>
    <dgm:cxn modelId="{161B1047-78C9-498E-BBE5-779016F2A08D}" type="presParOf" srcId="{DD11F67A-22CD-4BF6-ACF5-4C6E71CAB74A}" destId="{15EE70F8-4BDC-49BA-AFA3-7FA5359927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C86BD-6F07-49DF-98FB-F7140B319C44}">
      <dsp:nvSpPr>
        <dsp:cNvPr id="0" name=""/>
        <dsp:cNvSpPr/>
      </dsp:nvSpPr>
      <dsp:spPr>
        <a:xfrm>
          <a:off x="4392488" y="3649070"/>
          <a:ext cx="3107717" cy="539355"/>
        </a:xfrm>
        <a:custGeom>
          <a:avLst/>
          <a:gdLst/>
          <a:ahLst/>
          <a:cxnLst/>
          <a:rect l="0" t="0" r="0" b="0"/>
          <a:pathLst>
            <a:path>
              <a:moveTo>
                <a:pt x="0" y="0"/>
              </a:moveTo>
              <a:lnTo>
                <a:pt x="0" y="269677"/>
              </a:lnTo>
              <a:lnTo>
                <a:pt x="3107717" y="269677"/>
              </a:lnTo>
              <a:lnTo>
                <a:pt x="3107717" y="5393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95C964-CC37-44C4-99DF-333CE7BC413E}">
      <dsp:nvSpPr>
        <dsp:cNvPr id="0" name=""/>
        <dsp:cNvSpPr/>
      </dsp:nvSpPr>
      <dsp:spPr>
        <a:xfrm>
          <a:off x="4346768" y="3649070"/>
          <a:ext cx="91440" cy="539355"/>
        </a:xfrm>
        <a:custGeom>
          <a:avLst/>
          <a:gdLst/>
          <a:ahLst/>
          <a:cxnLst/>
          <a:rect l="0" t="0" r="0" b="0"/>
          <a:pathLst>
            <a:path>
              <a:moveTo>
                <a:pt x="45720" y="0"/>
              </a:moveTo>
              <a:lnTo>
                <a:pt x="45720" y="5393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DA37E-AFC3-458A-94B5-193AA3C8E25E}">
      <dsp:nvSpPr>
        <dsp:cNvPr id="0" name=""/>
        <dsp:cNvSpPr/>
      </dsp:nvSpPr>
      <dsp:spPr>
        <a:xfrm>
          <a:off x="1284770" y="3649070"/>
          <a:ext cx="3107717" cy="539355"/>
        </a:xfrm>
        <a:custGeom>
          <a:avLst/>
          <a:gdLst/>
          <a:ahLst/>
          <a:cxnLst/>
          <a:rect l="0" t="0" r="0" b="0"/>
          <a:pathLst>
            <a:path>
              <a:moveTo>
                <a:pt x="3107717" y="0"/>
              </a:moveTo>
              <a:lnTo>
                <a:pt x="3107717" y="269677"/>
              </a:lnTo>
              <a:lnTo>
                <a:pt x="0" y="269677"/>
              </a:lnTo>
              <a:lnTo>
                <a:pt x="0" y="539355"/>
              </a:lnTo>
            </a:path>
          </a:pathLst>
        </a:cu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8AB77B-A07C-4344-94D1-8129E1184690}">
      <dsp:nvSpPr>
        <dsp:cNvPr id="0" name=""/>
        <dsp:cNvSpPr/>
      </dsp:nvSpPr>
      <dsp:spPr>
        <a:xfrm>
          <a:off x="2808309" y="576064"/>
          <a:ext cx="3168356" cy="307300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chemeClr val="tx1"/>
              </a:solidFill>
            </a:rPr>
            <a:t>Субъекты трудовых правоотношений</a:t>
          </a:r>
        </a:p>
      </dsp:txBody>
      <dsp:txXfrm>
        <a:off x="2808309" y="576064"/>
        <a:ext cx="3168356" cy="3073006"/>
      </dsp:txXfrm>
    </dsp:sp>
    <dsp:sp modelId="{8F1E5BC4-21D3-4D4C-ADF9-134C929D5641}">
      <dsp:nvSpPr>
        <dsp:cNvPr id="0" name=""/>
        <dsp:cNvSpPr/>
      </dsp:nvSpPr>
      <dsp:spPr>
        <a:xfrm>
          <a:off x="589" y="4188426"/>
          <a:ext cx="2568361" cy="12841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rgbClr val="FF0000"/>
              </a:solidFill>
            </a:rPr>
            <a:t>работник</a:t>
          </a:r>
        </a:p>
      </dsp:txBody>
      <dsp:txXfrm>
        <a:off x="589" y="4188426"/>
        <a:ext cx="2568361" cy="1284180"/>
      </dsp:txXfrm>
    </dsp:sp>
    <dsp:sp modelId="{04FBC186-FC51-499C-AA3B-2CC8912BB297}">
      <dsp:nvSpPr>
        <dsp:cNvPr id="0" name=""/>
        <dsp:cNvSpPr/>
      </dsp:nvSpPr>
      <dsp:spPr>
        <a:xfrm>
          <a:off x="3108307" y="4188426"/>
          <a:ext cx="2568361" cy="12841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rgbClr val="FF0000"/>
              </a:solidFill>
            </a:rPr>
            <a:t>Работодатель </a:t>
          </a:r>
        </a:p>
      </dsp:txBody>
      <dsp:txXfrm>
        <a:off x="3108307" y="4188426"/>
        <a:ext cx="2568361" cy="1284180"/>
      </dsp:txXfrm>
    </dsp:sp>
    <dsp:sp modelId="{C5984CAA-A17A-4656-8230-597A3DFB1704}">
      <dsp:nvSpPr>
        <dsp:cNvPr id="0" name=""/>
        <dsp:cNvSpPr/>
      </dsp:nvSpPr>
      <dsp:spPr>
        <a:xfrm>
          <a:off x="6216024" y="4188426"/>
          <a:ext cx="2568361" cy="128418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u-RU" sz="2700" b="1" kern="1200" dirty="0">
              <a:solidFill>
                <a:srgbClr val="FF0000"/>
              </a:solidFill>
            </a:rPr>
            <a:t>Коллективные субъекты</a:t>
          </a:r>
        </a:p>
      </dsp:txBody>
      <dsp:txXfrm>
        <a:off x="6216024" y="4188426"/>
        <a:ext cx="2568361" cy="1284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57F4-B87A-4784-AC2E-6AA033D4FF12}">
      <dsp:nvSpPr>
        <dsp:cNvPr id="0" name=""/>
        <dsp:cNvSpPr/>
      </dsp:nvSpPr>
      <dsp:spPr>
        <a:xfrm>
          <a:off x="3291839" y="527"/>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kern="1200" dirty="0"/>
            <a:t>замечание</a:t>
          </a:r>
        </a:p>
        <a:p>
          <a:pPr marL="228600" lvl="1" indent="-228600" algn="l" defTabSz="1200150">
            <a:lnSpc>
              <a:spcPct val="90000"/>
            </a:lnSpc>
            <a:spcBef>
              <a:spcPct val="0"/>
            </a:spcBef>
            <a:spcAft>
              <a:spcPct val="15000"/>
            </a:spcAft>
            <a:buChar char="•"/>
          </a:pPr>
          <a:r>
            <a:rPr lang="ru-RU" sz="2700" kern="1200" dirty="0"/>
            <a:t>выговор</a:t>
          </a:r>
        </a:p>
        <a:p>
          <a:pPr marL="228600" lvl="1" indent="-228600" algn="l" defTabSz="1200150">
            <a:lnSpc>
              <a:spcPct val="90000"/>
            </a:lnSpc>
            <a:spcBef>
              <a:spcPct val="0"/>
            </a:spcBef>
            <a:spcAft>
              <a:spcPct val="15000"/>
            </a:spcAft>
            <a:buChar char="•"/>
          </a:pPr>
          <a:r>
            <a:rPr lang="ru-RU" sz="2700" kern="1200" dirty="0"/>
            <a:t>увольнение</a:t>
          </a:r>
        </a:p>
      </dsp:txBody>
      <dsp:txXfrm>
        <a:off x="3291839" y="257866"/>
        <a:ext cx="4165743" cy="1544033"/>
      </dsp:txXfrm>
    </dsp:sp>
    <dsp:sp modelId="{4BCDCBF7-F6AF-4867-A250-130FFD525CF2}">
      <dsp:nvSpPr>
        <dsp:cNvPr id="0" name=""/>
        <dsp:cNvSpPr/>
      </dsp:nvSpPr>
      <dsp:spPr>
        <a:xfrm>
          <a:off x="0" y="527"/>
          <a:ext cx="3291840" cy="20587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Взыскания ( ТК РФ, ФЗ, указ Президента…)</a:t>
          </a:r>
        </a:p>
      </dsp:txBody>
      <dsp:txXfrm>
        <a:off x="100498" y="101025"/>
        <a:ext cx="3090844" cy="1857715"/>
      </dsp:txXfrm>
    </dsp:sp>
    <dsp:sp modelId="{15EE70F8-4BDC-49BA-AFA3-7FA5359927D6}">
      <dsp:nvSpPr>
        <dsp:cNvPr id="0" name=""/>
        <dsp:cNvSpPr/>
      </dsp:nvSpPr>
      <dsp:spPr>
        <a:xfrm>
          <a:off x="3291839" y="2265110"/>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kern="1200" dirty="0"/>
            <a:t>лишение премий</a:t>
          </a:r>
        </a:p>
        <a:p>
          <a:pPr marL="228600" lvl="1" indent="-228600" algn="l" defTabSz="1200150">
            <a:lnSpc>
              <a:spcPct val="90000"/>
            </a:lnSpc>
            <a:spcBef>
              <a:spcPct val="0"/>
            </a:spcBef>
            <a:spcAft>
              <a:spcPct val="15000"/>
            </a:spcAft>
            <a:buChar char="•"/>
          </a:pPr>
          <a:r>
            <a:rPr lang="ru-RU" sz="2700" kern="1200" dirty="0" err="1"/>
            <a:t>непредоставление</a:t>
          </a:r>
          <a:r>
            <a:rPr lang="ru-RU" sz="2700" kern="1200" dirty="0"/>
            <a:t> льгот</a:t>
          </a:r>
        </a:p>
      </dsp:txBody>
      <dsp:txXfrm>
        <a:off x="3291839" y="2522449"/>
        <a:ext cx="4165743" cy="1544033"/>
      </dsp:txXfrm>
    </dsp:sp>
    <dsp:sp modelId="{AB044D02-90E1-4CFE-AD32-E340A734B3DB}">
      <dsp:nvSpPr>
        <dsp:cNvPr id="0" name=""/>
        <dsp:cNvSpPr/>
      </dsp:nvSpPr>
      <dsp:spPr>
        <a:xfrm>
          <a:off x="0" y="2265110"/>
          <a:ext cx="3291840" cy="20587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ru-RU" sz="2600" kern="1200" dirty="0"/>
            <a:t>Меры дисциплинарного воздействия (устанавливаются организацией) </a:t>
          </a:r>
        </a:p>
      </dsp:txBody>
      <dsp:txXfrm>
        <a:off x="100498" y="2365608"/>
        <a:ext cx="3090844" cy="185771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5A5B7C-7F9D-432E-A9EE-1CB7E5DDAFA2}" type="slidenum">
              <a:rPr lang="ru-RU"/>
              <a:pPr/>
              <a:t>‹#›</a:t>
            </a:fld>
            <a:endParaRPr lang="ru-RU"/>
          </a:p>
        </p:txBody>
      </p:sp>
    </p:spTree>
    <p:extLst>
      <p:ext uri="{BB962C8B-B14F-4D97-AF65-F5344CB8AC3E}">
        <p14:creationId xmlns:p14="http://schemas.microsoft.com/office/powerpoint/2010/main" val="40720785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0BA2A-411F-4683-BBEC-988B5CDDFFE1}" type="slidenum">
              <a:rPr lang="ru-RU"/>
              <a:pPr/>
              <a:t>1</a:t>
            </a:fld>
            <a:endParaRPr lang="ru-RU"/>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8E31E-47A2-49D2-B870-884577ECF6B7}" type="slidenum">
              <a:rPr lang="ru-RU"/>
              <a:pPr/>
              <a:t>30</a:t>
            </a:fld>
            <a:endParaRPr lang="ru-RU"/>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2BBD6-8601-4A30-B7A4-1771A74E0A95}" type="slidenum">
              <a:rPr lang="ru-RU"/>
              <a:pPr/>
              <a:t>31</a:t>
            </a:fld>
            <a:endParaRPr lang="ru-RU"/>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65B9F-E219-4E5A-9F36-1E284A96816F}" type="slidenum">
              <a:rPr lang="ru-RU"/>
              <a:pPr/>
              <a:t>32</a:t>
            </a:fld>
            <a:endParaRPr lang="ru-RU"/>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42BE1-7C66-4410-B5C2-E087990929EC}" type="slidenum">
              <a:rPr lang="ru-RU"/>
              <a:pPr/>
              <a:t>33</a:t>
            </a:fld>
            <a:endParaRPr lang="ru-RU"/>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E1564-C596-44B3-8628-42B753C6457A}" type="slidenum">
              <a:rPr lang="ru-RU"/>
              <a:pPr/>
              <a:t>48</a:t>
            </a:fld>
            <a:endParaRPr lang="ru-RU"/>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FD6B0-5BA5-4D31-9AD2-69D2415F4779}" type="slidenum">
              <a:rPr lang="ru-RU"/>
              <a:pPr/>
              <a:t>49</a:t>
            </a:fld>
            <a:endParaRPr lang="ru-RU"/>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F6391-FF31-44A5-924B-1DB2AEB8DA83}" type="slidenum">
              <a:rPr lang="ru-RU"/>
              <a:pPr/>
              <a:t>50</a:t>
            </a:fld>
            <a:endParaRPr lang="ru-RU"/>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FDBCF-B478-42DE-8C3C-DF98242981FB}" type="slidenum">
              <a:rPr lang="ru-RU"/>
              <a:pPr/>
              <a:t>4</a:t>
            </a:fld>
            <a:endParaRPr lang="ru-RU"/>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2797C-9E72-4DC8-8902-12E020A8C452}" type="slidenum">
              <a:rPr lang="ru-RU"/>
              <a:pPr/>
              <a:t>15</a:t>
            </a:fld>
            <a:endParaRPr lang="ru-RU"/>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A4015-EF66-42BF-8864-B8D32EC887D5}" type="slidenum">
              <a:rPr lang="ru-RU"/>
              <a:pPr/>
              <a:t>21</a:t>
            </a:fld>
            <a:endParaRPr lang="ru-RU"/>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3C2AF-1B57-4B73-9DB2-1F9812D3EB2E}" type="slidenum">
              <a:rPr lang="ru-RU"/>
              <a:pPr/>
              <a:t>24</a:t>
            </a:fld>
            <a:endParaRPr lang="ru-RU"/>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8AD7A-1DDD-47EB-98D8-A455CD80C56A}" type="slidenum">
              <a:rPr lang="ru-RU"/>
              <a:pPr/>
              <a:t>25</a:t>
            </a:fld>
            <a:endParaRPr lang="ru-RU"/>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8F74C-D102-4A8F-B8F2-EDD8693370B3}" type="slidenum">
              <a:rPr lang="ru-RU"/>
              <a:pPr/>
              <a:t>26</a:t>
            </a:fld>
            <a:endParaRPr lang="ru-RU"/>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5BE7B-8531-482E-BE1B-4233BC3897DC}" type="slidenum">
              <a:rPr lang="ru-RU"/>
              <a:pPr/>
              <a:t>28</a:t>
            </a:fld>
            <a:endParaRPr lang="ru-RU"/>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B0D3E-B5EC-4E39-82E8-51EE11C13CC1}" type="slidenum">
              <a:rPr lang="ru-RU"/>
              <a:pPr/>
              <a:t>29</a:t>
            </a:fld>
            <a:endParaRPr lang="ru-RU"/>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A908893-948F-4448-B55E-3B01A0F2F8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224799-6959-48EC-93FC-495F1E0A4FF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171430-3549-442B-99C8-5660D6581F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319B0E-9212-421E-95DE-D6A7A30E15B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A3036E-7B33-4237-A94D-4E5D727B8A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A44B0C-A7A4-4CDB-AC56-78B31F73CB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endParaRPr lang="ru-RU"/>
          </a:p>
        </p:txBody>
      </p:sp>
      <p:sp>
        <p:nvSpPr>
          <p:cNvPr id="27" name="Номер слайда 26"/>
          <p:cNvSpPr>
            <a:spLocks noGrp="1"/>
          </p:cNvSpPr>
          <p:nvPr>
            <p:ph type="sldNum" sz="quarter" idx="11"/>
          </p:nvPr>
        </p:nvSpPr>
        <p:spPr/>
        <p:txBody>
          <a:bodyPr rtlCol="0"/>
          <a:lstStyle/>
          <a:p>
            <a:fld id="{0D3C8DFC-AA74-4093-AE2D-015240E8F539}"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2F9E1668-47F6-40DA-98EE-B928A0304D3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A718E2-139C-42ED-ACB8-392E8FE009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460396-ADF6-4BE9-A587-D8E7FF4977A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D36A7B-29E5-41E0-A102-EE8BAA7CB73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084264-DA94-41F3-ABEB-9ED49B111A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inancial-lawyer.ru/newsbox/juristu/trudovoe_zakonodatelstvo/118-186.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35F66FEC42138A3C19BC4A8FDFF6724BC2EFD9708B03024BB83123502116933793D12265EE539A12T7bAO" TargetMode="External"/><Relationship Id="rId2" Type="http://schemas.openxmlformats.org/officeDocument/2006/relationships/hyperlink" Target="consultantplus://offline/ref=35F66FEC42138A3C19BC4A8FDFF6724BC2EFD9708B03024BB83123502116933793D12265EE539A11T7b8O" TargetMode="External"/><Relationship Id="rId1" Type="http://schemas.openxmlformats.org/officeDocument/2006/relationships/slideLayout" Target="../slideLayouts/slideLayout7.xml"/><Relationship Id="rId4" Type="http://schemas.openxmlformats.org/officeDocument/2006/relationships/hyperlink" Target="consultantplus://offline/ref=35F66FEC42138A3C19BC4A8FDFF6724BC2EFD9708B03024BB83123502116933793D12265EE539A12T7bBO"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A2%D1%80%D1%83%D0%B4%D0%BE%D0%B2%D0%BE%D0%B9_%D0%BA%D0%BE%D0%B4%D0%B5%D0%BA%D1%81_%D0%A0%D0%BE%D1%81%D1%81%D0%B8%D0%B9%D1%81%D0%BA%D0%BE%D0%B9_%D0%A4%D0%B5%D0%B4%D0%B5%D1%80%D0%B0%D1%86%D0%B8%D0%B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ru.wikipedia.org/w/index.php?title=%D0%9F%D0%BE%D1%81%D1%82%D0%B0%D0%BD%D0%BE%D0%B2%D0%BB%D0%B5%D0%BD%D0%B8%D0%B5_%D0%9F%D1%80%D0%B0%D0%B2%D0%B8%D1%82%D0%B5%D0%BB%D1%8C%D1%81%D1%82%D0%B2%D0%B0_%D0%A0%D0%BE%D1%81%D1%81%D0%B8%D0%B9%D1%81%D0%BA%D0%BE%D0%B9_%D0%A4%D0%B5%D0%B4%D0%B5%D1%80%D0%B0%D1%86%D0%B8%D0%B8&amp;action=edit&amp;redlink=1" TargetMode="External"/><Relationship Id="rId4" Type="http://schemas.openxmlformats.org/officeDocument/2006/relationships/hyperlink" Target="http://ru.wikipedia.org/w/index.php?title=%D0%A3%D0%BA%D0%B0%D0%B7_%D0%9F%D1%80%D0%B5%D0%B7%D0%B8%D0%B4%D0%B5%D0%BD%D1%82%D0%B0_%D0%A0%D0%BE%D1%81%D1%81%D0%B8%D0%B9%D1%81%D0%BA%D0%BE%D0%B9_%D0%A4%D0%B5%D0%B4%D0%B5%D1%80%D0%B0%D1%86%D0%B8%D0%B8&amp;action=edit&amp;redlink=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consultantplus://offline/ref=8F125B42992C0BF766789CDB24FCA11554E73FD1445B5E4B840DD2B61157A92DE07C4ABA8C6144FAE77FO"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consultantplus://offline/ref=8F125B42992C0BF766789CDB24FCA11554E73BD944555E4B840DD2B61157A92DE07C4ABA8C6247F2E779O" TargetMode="External"/><Relationship Id="rId3" Type="http://schemas.openxmlformats.org/officeDocument/2006/relationships/hyperlink" Target="consultantplus://offline/ref=8F125B42992C0BF766789CDB24FCA11554E73FD1445B5E4B840DD2B61157A92DE07C4ABA8C6144FCE77DO" TargetMode="External"/><Relationship Id="rId7" Type="http://schemas.openxmlformats.org/officeDocument/2006/relationships/hyperlink" Target="consultantplus://offline/ref=8F125B42992C0BF766789CDB24FCA11554E73DD7425E5E4B840DD2B61157A92DE07C4ABE8DE673O" TargetMode="External"/><Relationship Id="rId2" Type="http://schemas.openxmlformats.org/officeDocument/2006/relationships/hyperlink" Target="consultantplus://offline/ref=8F125B42992C0BF766789CDB24FCA11554E73BD944555E4B840DD2B61157A92DE07C4ABA8C6247FDE77AO" TargetMode="External"/><Relationship Id="rId1" Type="http://schemas.openxmlformats.org/officeDocument/2006/relationships/slideLayout" Target="../slideLayouts/slideLayout7.xml"/><Relationship Id="rId6" Type="http://schemas.openxmlformats.org/officeDocument/2006/relationships/hyperlink" Target="consultantplus://offline/ref=8F125B42992C0BF766789CDB24FCA11554E73BD944555E4B840DD2B61157A92DE07C4ABA8F60E47BO" TargetMode="External"/><Relationship Id="rId5" Type="http://schemas.openxmlformats.org/officeDocument/2006/relationships/hyperlink" Target="consultantplus://offline/ref=8F125B42992C0BF766789CDB24FCA11554E73DD7425E5E4B840DD2B61157A92DE07C4ABA8C624BFBE770O" TargetMode="External"/><Relationship Id="rId4" Type="http://schemas.openxmlformats.org/officeDocument/2006/relationships/hyperlink" Target="consultantplus://offline/ref=8F125B42992C0BF766789CDB24FCA11554E73BD944555E4B840DD2B61157A92DE07C4ABA8C6247FEE77CO"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B156ECF232EFA2E41F1B0DC50319DC943CA0338E5494443531ED222E51D5CDD02E761D219284E781j718G" TargetMode="External"/><Relationship Id="rId2" Type="http://schemas.openxmlformats.org/officeDocument/2006/relationships/hyperlink" Target="consultantplus://offline/ref=EDDCFDFFBDE24A98FCAF0C1CAE7E3AFF4B4529F562100A80024CD0AC259DEA0EDB239C53CFBA2993i21BG" TargetMode="External"/><Relationship Id="rId1" Type="http://schemas.openxmlformats.org/officeDocument/2006/relationships/slideLayout" Target="../slideLayouts/slideLayout7.xml"/><Relationship Id="rId4" Type="http://schemas.openxmlformats.org/officeDocument/2006/relationships/hyperlink" Target="consultantplus://offline/ref=B156ECF232EFA2E41F1B0DC50319DC943CA0338E5494443531ED222E51D5CDD02E761D219284E787j719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ru-RU" b="1" dirty="0">
                <a:solidFill>
                  <a:schemeClr val="folHlink"/>
                </a:solidFill>
              </a:rPr>
              <a:t>Трудовое право</a:t>
            </a:r>
          </a:p>
        </p:txBody>
      </p:sp>
      <p:sp>
        <p:nvSpPr>
          <p:cNvPr id="36867" name="Rectangle 3"/>
          <p:cNvSpPr>
            <a:spLocks noGrp="1" noChangeArrowheads="1"/>
          </p:cNvSpPr>
          <p:nvPr>
            <p:ph idx="1"/>
          </p:nvPr>
        </p:nvSpPr>
        <p:spPr/>
        <p:txBody>
          <a:bodyPr/>
          <a:lstStyle/>
          <a:p>
            <a:pPr>
              <a:lnSpc>
                <a:spcPct val="80000"/>
              </a:lnSpc>
            </a:pPr>
            <a:r>
              <a:rPr lang="ru-RU" sz="3600" dirty="0"/>
              <a:t> </a:t>
            </a:r>
            <a:r>
              <a:rPr lang="ru-RU" sz="3600" dirty="0">
                <a:solidFill>
                  <a:srgbClr val="000000"/>
                </a:solidFill>
              </a:rPr>
              <a:t>— отрасль права, предметом которой является регулирование трудовых отношений  между работником  и работодателем и других, связанных с трудовыми отношениями</a:t>
            </a:r>
            <a:r>
              <a:rPr lang="ru-RU" sz="2400" dirty="0">
                <a:solidFill>
                  <a:srgbClr val="000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5416"/>
            <a:ext cx="9144000" cy="663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62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085638590"/>
              </p:ext>
            </p:extLst>
          </p:nvPr>
        </p:nvGraphicFramePr>
        <p:xfrm>
          <a:off x="251520" y="620688"/>
          <a:ext cx="878497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6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346" t="-8528" r="2346" b="8528"/>
          <a:stretch/>
        </p:blipFill>
        <p:spPr bwMode="auto">
          <a:xfrm>
            <a:off x="-252536" y="-12116"/>
            <a:ext cx="9759950" cy="568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2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
            <a:ext cx="8496944" cy="6651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59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7019925" cy="6575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46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4704"/>
            <a:ext cx="8229600" cy="936104"/>
          </a:xfrm>
        </p:spPr>
        <p:txBody>
          <a:bodyPr>
            <a:normAutofit/>
          </a:bodyPr>
          <a:lstStyle/>
          <a:p>
            <a:pPr algn="ctr"/>
            <a:r>
              <a:rPr lang="ru-RU" dirty="0">
                <a:solidFill>
                  <a:srgbClr val="FF0000"/>
                </a:solidFill>
              </a:rPr>
              <a:t>Трудовой договор </a:t>
            </a:r>
          </a:p>
        </p:txBody>
      </p:sp>
      <p:sp>
        <p:nvSpPr>
          <p:cNvPr id="40963" name="Rectangle 3"/>
          <p:cNvSpPr>
            <a:spLocks noGrp="1" noChangeArrowheads="1"/>
          </p:cNvSpPr>
          <p:nvPr>
            <p:ph idx="1"/>
          </p:nvPr>
        </p:nvSpPr>
        <p:spPr>
          <a:xfrm>
            <a:off x="0" y="2132856"/>
            <a:ext cx="9144000" cy="4725144"/>
          </a:xfrm>
        </p:spPr>
        <p:txBody>
          <a:bodyPr>
            <a:normAutofit/>
          </a:bodyPr>
          <a:lstStyle/>
          <a:p>
            <a:pPr>
              <a:lnSpc>
                <a:spcPct val="90000"/>
              </a:lnSpc>
            </a:pPr>
            <a:r>
              <a:rPr lang="ru-RU" sz="2400" dirty="0">
                <a:solidFill>
                  <a:srgbClr val="000000"/>
                </a:solidFill>
              </a:rPr>
              <a:t>По Трудовому кодексу РФ, </a:t>
            </a:r>
            <a:r>
              <a:rPr lang="ru-RU" sz="2400" b="1" dirty="0">
                <a:solidFill>
                  <a:srgbClr val="000000"/>
                </a:solidFill>
                <a:hlinkClick r:id="rId3"/>
              </a:rPr>
              <a:t>трудовой договор</a:t>
            </a:r>
            <a:r>
              <a:rPr lang="ru-RU" sz="2400" dirty="0">
                <a:solidFill>
                  <a:srgbClr val="000000"/>
                </a:solidFill>
              </a:rPr>
              <a:t> - это соглашение, которое заключают между собой работник и работодатель и, согласно которому, работник обязуется выполнять работу по определенной специальности, соответствующей его квалификации, а работодатель, в свою очередь, обязуется выплачивать работнику заработную плату и обеспечить его условиями труда, соответствующими трудовому законодательству РФ.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47650"/>
            <a:ext cx="7704856" cy="735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8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404664"/>
            <a:ext cx="9145016" cy="3886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24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
            <a:ext cx="8244408" cy="6705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456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0199"/>
            <a:ext cx="7889525" cy="6651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8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115888"/>
            <a:ext cx="7596188" cy="655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3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34" y="188640"/>
            <a:ext cx="7424682" cy="6535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327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48680"/>
            <a:ext cx="8229600" cy="1661120"/>
          </a:xfrm>
        </p:spPr>
        <p:txBody>
          <a:bodyPr>
            <a:normAutofit fontScale="90000"/>
          </a:bodyPr>
          <a:lstStyle/>
          <a:p>
            <a:r>
              <a:rPr lang="ru-RU" sz="3500" dirty="0">
                <a:solidFill>
                  <a:srgbClr val="FF0000"/>
                </a:solidFill>
              </a:rPr>
              <a:t>Прекращение трудового договора (основания и порядок, гл.13 Трудового Кодекса РФ)</a:t>
            </a:r>
          </a:p>
        </p:txBody>
      </p:sp>
      <p:sp>
        <p:nvSpPr>
          <p:cNvPr id="54275" name="Rectangle 3"/>
          <p:cNvSpPr>
            <a:spLocks noGrp="1" noChangeArrowheads="1"/>
          </p:cNvSpPr>
          <p:nvPr>
            <p:ph idx="1"/>
          </p:nvPr>
        </p:nvSpPr>
        <p:spPr/>
        <p:txBody>
          <a:bodyPr>
            <a:noAutofit/>
          </a:bodyPr>
          <a:lstStyle/>
          <a:p>
            <a:pPr>
              <a:lnSpc>
                <a:spcPct val="80000"/>
              </a:lnSpc>
            </a:pPr>
            <a:r>
              <a:rPr lang="ru-RU" sz="2000" dirty="0"/>
              <a:t>По инициативе работника;</a:t>
            </a:r>
          </a:p>
          <a:p>
            <a:pPr>
              <a:lnSpc>
                <a:spcPct val="80000"/>
              </a:lnSpc>
            </a:pPr>
            <a:r>
              <a:rPr lang="ru-RU" sz="2000" dirty="0"/>
              <a:t>По инициативе работодателя;</a:t>
            </a:r>
          </a:p>
          <a:p>
            <a:pPr>
              <a:lnSpc>
                <a:spcPct val="80000"/>
              </a:lnSpc>
            </a:pPr>
            <a:r>
              <a:rPr lang="ru-RU" sz="2000" dirty="0"/>
              <a:t>По обстоятельствам, независящим </a:t>
            </a:r>
            <a:r>
              <a:rPr lang="ru-RU" sz="2000"/>
              <a:t>от воли </a:t>
            </a:r>
            <a:r>
              <a:rPr lang="ru-RU" sz="2000" dirty="0"/>
              <a:t>сторон;</a:t>
            </a:r>
          </a:p>
          <a:p>
            <a:pPr>
              <a:lnSpc>
                <a:spcPct val="80000"/>
              </a:lnSpc>
            </a:pPr>
            <a:r>
              <a:rPr lang="ru-RU" sz="2000" dirty="0"/>
              <a:t>По соглашению сторон;</a:t>
            </a:r>
          </a:p>
          <a:p>
            <a:pPr>
              <a:lnSpc>
                <a:spcPct val="80000"/>
              </a:lnSpc>
            </a:pPr>
            <a:r>
              <a:rPr lang="ru-RU" sz="2000" dirty="0"/>
              <a:t>Истечение срока договора;</a:t>
            </a:r>
          </a:p>
          <a:p>
            <a:pPr>
              <a:lnSpc>
                <a:spcPct val="80000"/>
              </a:lnSpc>
            </a:pPr>
            <a:r>
              <a:rPr lang="ru-RU" sz="2000" dirty="0"/>
              <a:t>Перевод работника на другую работу по его просьбе или переход на выборную должность;</a:t>
            </a:r>
          </a:p>
          <a:p>
            <a:pPr>
              <a:lnSpc>
                <a:spcPct val="80000"/>
              </a:lnSpc>
            </a:pPr>
            <a:r>
              <a:rPr lang="ru-RU" sz="2000" dirty="0"/>
              <a:t>Отказ работника в связи со сменой собственника имущества организации, изменением подведомственности или реорганизацией;</a:t>
            </a:r>
          </a:p>
          <a:p>
            <a:pPr>
              <a:lnSpc>
                <a:spcPct val="80000"/>
              </a:lnSpc>
            </a:pPr>
            <a:r>
              <a:rPr lang="ru-RU" sz="2000" dirty="0"/>
              <a:t>В связи с изменениями существенных условий договора;</a:t>
            </a:r>
          </a:p>
          <a:p>
            <a:pPr>
              <a:lnSpc>
                <a:spcPct val="80000"/>
              </a:lnSpc>
            </a:pPr>
            <a:r>
              <a:rPr lang="ru-RU" sz="2000" dirty="0"/>
              <a:t>По состоянию здоровья в соответствии с медицинским заключением;</a:t>
            </a:r>
          </a:p>
          <a:p>
            <a:pPr>
              <a:lnSpc>
                <a:spcPct val="80000"/>
              </a:lnSpc>
            </a:pPr>
            <a:r>
              <a:rPr lang="ru-RU" sz="2000" dirty="0"/>
              <a:t>Нарушение правил трудового договора, если это нарушение исключает возможность продолжения работы;</a:t>
            </a:r>
          </a:p>
          <a:p>
            <a:pPr>
              <a:lnSpc>
                <a:spcPct val="80000"/>
              </a:lnSpc>
            </a:pPr>
            <a:r>
              <a:rPr lang="ru-RU" sz="2000" dirty="0"/>
              <a:t>Другие основания, предусмотренные трудовым законодательством.</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20"/>
          <a:stretch/>
        </p:blipFill>
        <p:spPr bwMode="auto">
          <a:xfrm>
            <a:off x="251521" y="1264919"/>
            <a:ext cx="8892480" cy="4972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33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1628800"/>
            <a:ext cx="123422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68040"/>
            <a:ext cx="9073008" cy="178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90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7504" y="457200"/>
            <a:ext cx="8579296" cy="939257"/>
          </a:xfrm>
        </p:spPr>
        <p:txBody>
          <a:bodyPr/>
          <a:lstStyle/>
          <a:p>
            <a:pPr algn="ctr"/>
            <a:r>
              <a:rPr lang="ru-RU" sz="2800" b="1" dirty="0">
                <a:solidFill>
                  <a:schemeClr val="folHlink"/>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дисциплина труда</a:t>
            </a:r>
          </a:p>
        </p:txBody>
      </p:sp>
      <p:sp>
        <p:nvSpPr>
          <p:cNvPr id="56323" name="Rectangle 3"/>
          <p:cNvSpPr>
            <a:spLocks noGrp="1" noChangeArrowheads="1"/>
          </p:cNvSpPr>
          <p:nvPr>
            <p:ph idx="1"/>
          </p:nvPr>
        </p:nvSpPr>
        <p:spPr>
          <a:xfrm>
            <a:off x="107504" y="1268413"/>
            <a:ext cx="8579296" cy="5589587"/>
          </a:xfrm>
        </p:spPr>
        <p:txBody>
          <a:bodyPr>
            <a:normAutofit/>
          </a:bodyPr>
          <a:lstStyle/>
          <a:p>
            <a:r>
              <a:rPr lang="ru-RU" sz="3600" b="1" dirty="0">
                <a:latin typeface="Times New Roman" panose="02020603050405020304" pitchFamily="18" charset="0"/>
                <a:cs typeface="Times New Roman" panose="02020603050405020304" pitchFamily="18" charset="0"/>
              </a:rPr>
              <a:t>- </a:t>
            </a:r>
            <a:r>
              <a:rPr lang="ru-RU" sz="3600" b="1" dirty="0">
                <a:solidFill>
                  <a:schemeClr val="folHlink"/>
                </a:solidFill>
                <a:latin typeface="Times New Roman" panose="02020603050405020304" pitchFamily="18" charset="0"/>
                <a:cs typeface="Times New Roman" panose="02020603050405020304" pitchFamily="18" charset="0"/>
              </a:rPr>
              <a:t>обязательное для работников подчинение правилам поведения, которые определены ТК РФ, иными законами, коллективными договорами, соглашениями, трудовым договором, правилами внутреннего трудового распорядка, другими локальными нормативными актами, действующими в организации (статья 189 ТК РФ)</a:t>
            </a:r>
            <a:endParaRPr lang="ru-RU"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ru-RU">
                <a:solidFill>
                  <a:schemeClr val="folHlink"/>
                </a:solidFill>
              </a:rPr>
              <a:t>Правила внутреннего трудового распорядка</a:t>
            </a:r>
          </a:p>
        </p:txBody>
      </p:sp>
      <p:sp>
        <p:nvSpPr>
          <p:cNvPr id="58371" name="Rectangle 3"/>
          <p:cNvSpPr>
            <a:spLocks noGrp="1" noChangeArrowheads="1"/>
          </p:cNvSpPr>
          <p:nvPr>
            <p:ph idx="1"/>
          </p:nvPr>
        </p:nvSpPr>
        <p:spPr/>
        <p:txBody>
          <a:bodyPr>
            <a:normAutofit/>
          </a:bodyPr>
          <a:lstStyle/>
          <a:p>
            <a:r>
              <a:rPr lang="ru-RU" sz="2000" b="1">
                <a:solidFill>
                  <a:schemeClr val="folHlink"/>
                </a:solidFill>
              </a:rPr>
              <a:t>трудовой распорядок в организации определяется Правилами внутреннего трудового распорядка. Правила внутреннего трудового распорядка – локальный нормативный акт, призван регламентировать в соответствии с ТК РФ и иными федеральными законами «порядок приема и увольнения работников, основные права, обязанности и ответственность сторон трудового договора, режим работы, время отдыха, применяемые к работникам меры поощрения и взыскания, а также иные вопросы регулирования трудовых отношений в организации» (части 3 и 4 статьи 189 ТК РФ).</a:t>
            </a:r>
            <a:r>
              <a:rPr lang="ru-RU" sz="18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lgn="ctr"/>
            <a:r>
              <a:rPr lang="ru-RU" b="1">
                <a:solidFill>
                  <a:schemeClr val="folHlink"/>
                </a:solidFill>
              </a:rPr>
              <a:t>Дисциплинарные взыскания.</a:t>
            </a:r>
            <a:r>
              <a:rPr lang="ru-RU"/>
              <a:t> </a:t>
            </a:r>
          </a:p>
        </p:txBody>
      </p:sp>
      <p:sp>
        <p:nvSpPr>
          <p:cNvPr id="60419" name="Rectangle 3"/>
          <p:cNvSpPr>
            <a:spLocks noGrp="1" noChangeArrowheads="1"/>
          </p:cNvSpPr>
          <p:nvPr>
            <p:ph idx="1"/>
          </p:nvPr>
        </p:nvSpPr>
        <p:spPr/>
        <p:txBody>
          <a:bodyPr>
            <a:normAutofit/>
          </a:bodyPr>
          <a:lstStyle/>
          <a:p>
            <a:r>
              <a:rPr lang="ru-RU" sz="2400">
                <a:solidFill>
                  <a:schemeClr val="folHlink"/>
                </a:solidFill>
              </a:rPr>
              <a:t>В соответствии с трудовым законодательством обеспечение дисциплины труда достигается и с помощью метода принуждения. В необходимых случаях нарушители могут быть привлечены к </a:t>
            </a:r>
            <a:r>
              <a:rPr lang="ru-RU" sz="2400" i="1">
                <a:solidFill>
                  <a:schemeClr val="folHlink"/>
                </a:solidFill>
              </a:rPr>
              <a:t>дисциплинарной ответственности, то есть когда к ним применяются средства дисциплинарного воздействия - дисциплинарные взыскания.</a:t>
            </a:r>
            <a:r>
              <a:rPr lang="ru-RU" sz="24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Меры дисциплинарного воздействия</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825852099"/>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568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ru-RU" sz="3500" dirty="0">
                <a:solidFill>
                  <a:schemeClr val="folHlink"/>
                </a:solidFill>
              </a:rPr>
              <a:t>Основные признаки дисциплинарного проступка, выделяемые ТК РФ:</a:t>
            </a:r>
            <a:r>
              <a:rPr lang="ru-RU" sz="3500" dirty="0"/>
              <a:t> </a:t>
            </a:r>
            <a:br>
              <a:rPr lang="ru-RU" sz="3500" dirty="0"/>
            </a:br>
            <a:endParaRPr lang="ru-RU" sz="3500" dirty="0"/>
          </a:p>
        </p:txBody>
      </p:sp>
      <p:sp>
        <p:nvSpPr>
          <p:cNvPr id="62467" name="Rectangle 3"/>
          <p:cNvSpPr>
            <a:spLocks noGrp="1" noChangeArrowheads="1"/>
          </p:cNvSpPr>
          <p:nvPr>
            <p:ph idx="1"/>
          </p:nvPr>
        </p:nvSpPr>
        <p:spPr/>
        <p:txBody>
          <a:bodyPr>
            <a:noAutofit/>
          </a:bodyPr>
          <a:lstStyle/>
          <a:p>
            <a:pPr>
              <a:lnSpc>
                <a:spcPct val="90000"/>
              </a:lnSpc>
            </a:pPr>
            <a:r>
              <a:rPr lang="ru-RU" sz="3200" dirty="0">
                <a:solidFill>
                  <a:schemeClr val="tx1">
                    <a:lumMod val="75000"/>
                    <a:lumOff val="25000"/>
                  </a:schemeClr>
                </a:solidFill>
              </a:rPr>
              <a:t>- неисполнение или ненадлежащее исполнение трудовых обязанностей;</a:t>
            </a:r>
          </a:p>
          <a:p>
            <a:pPr>
              <a:lnSpc>
                <a:spcPct val="90000"/>
              </a:lnSpc>
            </a:pPr>
            <a:r>
              <a:rPr lang="ru-RU" sz="3200" dirty="0">
                <a:solidFill>
                  <a:schemeClr val="tx1">
                    <a:lumMod val="75000"/>
                    <a:lumOff val="25000"/>
                  </a:schemeClr>
                </a:solidFill>
              </a:rPr>
              <a:t>- виновные действия, бездействие;</a:t>
            </a:r>
          </a:p>
          <a:p>
            <a:pPr>
              <a:lnSpc>
                <a:spcPct val="90000"/>
              </a:lnSpc>
            </a:pPr>
            <a:r>
              <a:rPr lang="ru-RU" sz="3200" dirty="0">
                <a:solidFill>
                  <a:schemeClr val="tx1">
                    <a:lumMod val="75000"/>
                    <a:lumOff val="25000"/>
                  </a:schemeClr>
                </a:solidFill>
              </a:rPr>
              <a:t>- наличие признаков дисциплинарного нарушения трудовых обязанностей работника;</a:t>
            </a:r>
          </a:p>
          <a:p>
            <a:pPr>
              <a:lnSpc>
                <a:spcPct val="90000"/>
              </a:lnSpc>
            </a:pPr>
            <a:r>
              <a:rPr lang="ru-RU" sz="3200" dirty="0">
                <a:solidFill>
                  <a:schemeClr val="tx1">
                    <a:lumMod val="75000"/>
                    <a:lumOff val="25000"/>
                  </a:schemeClr>
                </a:solidFill>
              </a:rPr>
              <a:t>- возможность наложения на работника дисциплинарного взыскания за совершение дисциплинарного нарушения.</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a:r>
              <a:rPr lang="ru-RU">
                <a:solidFill>
                  <a:schemeClr val="tx1">
                    <a:lumMod val="75000"/>
                    <a:lumOff val="25000"/>
                  </a:schemeClr>
                </a:solidFill>
              </a:rPr>
              <a:t>Дисциплинарная ответственность</a:t>
            </a:r>
          </a:p>
        </p:txBody>
      </p:sp>
      <p:sp>
        <p:nvSpPr>
          <p:cNvPr id="64515" name="Rectangle 3"/>
          <p:cNvSpPr>
            <a:spLocks noGrp="1" noChangeArrowheads="1"/>
          </p:cNvSpPr>
          <p:nvPr>
            <p:ph idx="1"/>
          </p:nvPr>
        </p:nvSpPr>
        <p:spPr/>
        <p:txBody>
          <a:bodyPr>
            <a:normAutofit/>
          </a:bodyPr>
          <a:lstStyle/>
          <a:p>
            <a:pPr>
              <a:lnSpc>
                <a:spcPct val="90000"/>
              </a:lnSpc>
            </a:pPr>
            <a:r>
              <a:rPr lang="ru-RU" sz="2000" b="1" dirty="0">
                <a:solidFill>
                  <a:schemeClr val="tx1">
                    <a:lumMod val="75000"/>
                    <a:lumOff val="25000"/>
                  </a:schemeClr>
                </a:solidFill>
              </a:rPr>
              <a:t>принято подразделять </a:t>
            </a:r>
            <a:r>
              <a:rPr lang="ru-RU" sz="2000" b="1" i="1" dirty="0">
                <a:solidFill>
                  <a:schemeClr val="tx1">
                    <a:lumMod val="75000"/>
                    <a:lumOff val="25000"/>
                  </a:schemeClr>
                </a:solidFill>
              </a:rPr>
              <a:t>на общую и специальную.</a:t>
            </a:r>
            <a:r>
              <a:rPr lang="ru-RU" sz="2000" b="1" dirty="0">
                <a:solidFill>
                  <a:schemeClr val="tx1">
                    <a:lumMod val="75000"/>
                    <a:lumOff val="25000"/>
                  </a:schemeClr>
                </a:solidFill>
              </a:rPr>
              <a:t> К общей дисциплинарной ответственности могут быть привлечены все работники за нарушения правил внутреннего трудового распорядка. </a:t>
            </a:r>
          </a:p>
          <a:p>
            <a:pPr>
              <a:lnSpc>
                <a:spcPct val="90000"/>
              </a:lnSpc>
            </a:pPr>
            <a:r>
              <a:rPr lang="ru-RU" sz="2000" b="1" i="1" dirty="0">
                <a:solidFill>
                  <a:schemeClr val="tx1">
                    <a:lumMod val="75000"/>
                    <a:lumOff val="25000"/>
                  </a:schemeClr>
                </a:solidFill>
              </a:rPr>
              <a:t>Общая дисциплинарная ответственность</a:t>
            </a:r>
            <a:r>
              <a:rPr lang="ru-RU" sz="2000" b="1" dirty="0">
                <a:solidFill>
                  <a:schemeClr val="tx1">
                    <a:lumMod val="75000"/>
                    <a:lumOff val="25000"/>
                  </a:schemeClr>
                </a:solidFill>
              </a:rPr>
              <a:t> предполагает применение к нарушителю трудовой дисциплины дисциплинарного взыскания, предусмотренного в статье 192 ТК РФ:</a:t>
            </a:r>
          </a:p>
          <a:p>
            <a:pPr>
              <a:lnSpc>
                <a:spcPct val="90000"/>
              </a:lnSpc>
            </a:pPr>
            <a:r>
              <a:rPr lang="ru-RU" sz="2000" b="1" dirty="0">
                <a:solidFill>
                  <a:schemeClr val="tx1">
                    <a:lumMod val="75000"/>
                    <a:lumOff val="25000"/>
                  </a:schemeClr>
                </a:solidFill>
              </a:rPr>
              <a:t>1) замечание;</a:t>
            </a:r>
          </a:p>
          <a:p>
            <a:pPr>
              <a:lnSpc>
                <a:spcPct val="90000"/>
              </a:lnSpc>
            </a:pPr>
            <a:r>
              <a:rPr lang="ru-RU" sz="2000" b="1" dirty="0">
                <a:solidFill>
                  <a:schemeClr val="tx1">
                    <a:lumMod val="75000"/>
                    <a:lumOff val="25000"/>
                  </a:schemeClr>
                </a:solidFill>
              </a:rPr>
              <a:t>2) выговор;</a:t>
            </a:r>
          </a:p>
          <a:p>
            <a:pPr>
              <a:lnSpc>
                <a:spcPct val="90000"/>
              </a:lnSpc>
            </a:pPr>
            <a:r>
              <a:rPr lang="ru-RU" sz="2000" b="1" dirty="0">
                <a:solidFill>
                  <a:schemeClr val="tx1">
                    <a:lumMod val="75000"/>
                    <a:lumOff val="25000"/>
                  </a:schemeClr>
                </a:solidFill>
              </a:rPr>
              <a:t>3) увольнение по соответствующим основаниям.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12168"/>
          </a:xfrm>
        </p:spPr>
        <p:txBody>
          <a:bodyPr>
            <a:normAutofit fontScale="90000"/>
          </a:bodyPr>
          <a:lstStyle/>
          <a:p>
            <a:br>
              <a:rPr lang="ru-RU" dirty="0"/>
            </a:br>
            <a:br>
              <a:rPr lang="ru-RU" dirty="0"/>
            </a:br>
            <a:br>
              <a:rPr lang="ru-RU" dirty="0"/>
            </a:br>
            <a:br>
              <a:rPr lang="ru-RU" dirty="0"/>
            </a:br>
            <a:r>
              <a:rPr lang="ru-RU" dirty="0"/>
              <a:t>Статья 15. Трудовые отношения</a:t>
            </a:r>
            <a:br>
              <a:rPr lang="ru-RU" dirty="0"/>
            </a:br>
            <a:br>
              <a:rPr lang="ru-RU" dirty="0"/>
            </a:br>
            <a:br>
              <a:rPr lang="ru-RU" dirty="0"/>
            </a:br>
            <a:endParaRPr lang="ru-RU" dirty="0"/>
          </a:p>
        </p:txBody>
      </p:sp>
      <p:sp>
        <p:nvSpPr>
          <p:cNvPr id="3" name="Объект 2"/>
          <p:cNvSpPr>
            <a:spLocks noGrp="1"/>
          </p:cNvSpPr>
          <p:nvPr>
            <p:ph idx="1"/>
          </p:nvPr>
        </p:nvSpPr>
        <p:spPr>
          <a:xfrm>
            <a:off x="0" y="1484784"/>
            <a:ext cx="9144000" cy="5373216"/>
          </a:xfrm>
        </p:spPr>
        <p:txBody>
          <a:bodyPr>
            <a:normAutofit fontScale="92500" lnSpcReduction="10000"/>
          </a:bodyPr>
          <a:lstStyle/>
          <a:p>
            <a:pPr algn="just"/>
            <a:r>
              <a:rPr lang="ru-RU" dirty="0">
                <a:solidFill>
                  <a:srgbClr val="000000"/>
                </a:solidFill>
                <a:latin typeface="Arial"/>
              </a:rPr>
              <a:t>Трудовые отношения - отношения, основанные на соглашении между работником и работодателем о личном выполнении работником за плату трудовой функции (работы по должности в соответствии со штатным расписанием, профессии, специальности с указанием квалификации; конкретного вида поручаемой работнику работы), подчинении работника правилам внутреннего трудового распорядка при обеспечении работодателем условий труда, предусмотренных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трудовым договором.</a:t>
            </a:r>
          </a:p>
          <a:p>
            <a:endParaRPr lang="ru-RU" dirty="0"/>
          </a:p>
        </p:txBody>
      </p:sp>
    </p:spTree>
    <p:extLst>
      <p:ext uri="{BB962C8B-B14F-4D97-AF65-F5344CB8AC3E}">
        <p14:creationId xmlns:p14="http://schemas.microsoft.com/office/powerpoint/2010/main" val="282236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66563" name="Rectangle 3"/>
          <p:cNvSpPr>
            <a:spLocks noGrp="1" noChangeArrowheads="1"/>
          </p:cNvSpPr>
          <p:nvPr>
            <p:ph idx="1"/>
          </p:nvPr>
        </p:nvSpPr>
        <p:spPr/>
        <p:txBody>
          <a:bodyPr>
            <a:normAutofit/>
          </a:bodyPr>
          <a:lstStyle/>
          <a:p>
            <a:pPr>
              <a:lnSpc>
                <a:spcPct val="80000"/>
              </a:lnSpc>
            </a:pPr>
            <a:r>
              <a:rPr lang="ru-RU" sz="2000" b="1">
                <a:solidFill>
                  <a:schemeClr val="folHlink"/>
                </a:solidFill>
              </a:rPr>
              <a:t>Специальную дисциплинарную ответственность несут работники, на которых распространяются уставы и положения о дисциплине. В этих нормативных правовых актах предусмотрены более строгие меры взыскания. К таким работникам относятся, например:</a:t>
            </a:r>
          </a:p>
          <a:p>
            <a:pPr>
              <a:lnSpc>
                <a:spcPct val="80000"/>
              </a:lnSpc>
            </a:pPr>
            <a:r>
              <a:rPr lang="ru-RU" sz="2000" b="1">
                <a:solidFill>
                  <a:schemeClr val="folHlink"/>
                </a:solidFill>
              </a:rPr>
              <a:t>- прокурорские работники;</a:t>
            </a:r>
          </a:p>
          <a:p>
            <a:pPr>
              <a:lnSpc>
                <a:spcPct val="80000"/>
              </a:lnSpc>
            </a:pPr>
            <a:r>
              <a:rPr lang="ru-RU" sz="2000" b="1">
                <a:solidFill>
                  <a:schemeClr val="folHlink"/>
                </a:solidFill>
              </a:rPr>
              <a:t>- государственные служащие;</a:t>
            </a:r>
          </a:p>
          <a:p>
            <a:pPr>
              <a:lnSpc>
                <a:spcPct val="80000"/>
              </a:lnSpc>
            </a:pPr>
            <a:r>
              <a:rPr lang="ru-RU" sz="2000" b="1">
                <a:solidFill>
                  <a:schemeClr val="folHlink"/>
                </a:solidFill>
              </a:rPr>
              <a:t>- работники железнодорожного транспорта;</a:t>
            </a:r>
          </a:p>
          <a:p>
            <a:pPr>
              <a:lnSpc>
                <a:spcPct val="80000"/>
              </a:lnSpc>
            </a:pPr>
            <a:r>
              <a:rPr lang="ru-RU" sz="2000" b="1">
                <a:solidFill>
                  <a:schemeClr val="folHlink"/>
                </a:solidFill>
              </a:rPr>
              <a:t>- работники организаций с особо опасным производством в области использования атомной энергии;</a:t>
            </a:r>
          </a:p>
          <a:p>
            <a:pPr>
              <a:lnSpc>
                <a:spcPct val="80000"/>
              </a:lnSpc>
            </a:pPr>
            <a:r>
              <a:rPr lang="ru-RU" sz="2000" b="1">
                <a:solidFill>
                  <a:schemeClr val="folHlink"/>
                </a:solidFill>
              </a:rPr>
              <a:t>- другие категории работников (морского транспорта, речного транспорта и так далее).</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68611" name="Rectangle 3"/>
          <p:cNvSpPr>
            <a:spLocks noGrp="1" noChangeArrowheads="1"/>
          </p:cNvSpPr>
          <p:nvPr>
            <p:ph idx="1"/>
          </p:nvPr>
        </p:nvSpPr>
        <p:spPr/>
        <p:txBody>
          <a:bodyPr>
            <a:normAutofit/>
          </a:bodyPr>
          <a:lstStyle/>
          <a:p>
            <a:r>
              <a:rPr lang="ru-RU" sz="1600" b="1">
                <a:solidFill>
                  <a:schemeClr val="folHlink"/>
                </a:solidFill>
              </a:rPr>
              <a:t>В соответствии со статьей 193 ТК РФ работодатель должен затребовать от работника письменное объяснение до применения дисциплинарного взыскания. Если работник отказывается дать указанное объяснение, то составляется соответствующий акт и это не является препятствием для применения дисциплинарного взыскания.</a:t>
            </a:r>
          </a:p>
          <a:p>
            <a:endParaRPr lang="ru-RU" sz="1600" b="1">
              <a:solidFill>
                <a:schemeClr val="folHlink"/>
              </a:solidFill>
            </a:endParaRPr>
          </a:p>
          <a:p>
            <a:r>
              <a:rPr lang="ru-RU" sz="1600" b="1">
                <a:solidFill>
                  <a:schemeClr val="folHlink"/>
                </a:solidFill>
              </a:rPr>
              <a:t>В статье 193 ТК РФ установлен срок применения дисциплинарного взыскания: не позднее одного месяца со дня обнаружения проступка. При этом следует иметь в виду, что:</a:t>
            </a:r>
          </a:p>
          <a:p>
            <a:r>
              <a:rPr lang="ru-RU" sz="1600" b="1">
                <a:solidFill>
                  <a:schemeClr val="folHlink"/>
                </a:solidFill>
              </a:rPr>
              <a:t>- месячный срок для наложения дисциплинарного взыскания необходимо исчислять со дня обнаружения проступка;</a:t>
            </a:r>
          </a:p>
          <a:p>
            <a:r>
              <a:rPr lang="ru-RU" sz="1600" b="1">
                <a:solidFill>
                  <a:schemeClr val="folHlink"/>
                </a:solidFill>
              </a:rPr>
              <a:t>- днем обнаружения проступка, с которого начинается течение месячного срока, считается день, когда лицу, которому по работе (службе) подчинен работник, стало известно о совершении проступка, независимо от того, наделено ли оно правом наложения дисциплинарных взысканий;</a:t>
            </a:r>
          </a:p>
          <a:p>
            <a:endParaRPr lang="ru-RU" sz="1600" b="1">
              <a:solidFill>
                <a:schemeClr val="folHlink"/>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70659" name="Rectangle 3"/>
          <p:cNvSpPr>
            <a:spLocks noGrp="1" noChangeArrowheads="1"/>
          </p:cNvSpPr>
          <p:nvPr>
            <p:ph idx="1"/>
          </p:nvPr>
        </p:nvSpPr>
        <p:spPr/>
        <p:txBody>
          <a:bodyPr>
            <a:normAutofit/>
          </a:bodyPr>
          <a:lstStyle/>
          <a:p>
            <a:r>
              <a:rPr lang="ru-RU" sz="2000" b="1">
                <a:solidFill>
                  <a:schemeClr val="folHlink"/>
                </a:solidFill>
              </a:rPr>
              <a:t>- в месячный срок для применения дисциплинарного взыскания не засчитывается время болезни работника, пребывания его в отпуске, а также время, необходимое на соблюдение процедуры учета мнения представительного органа работников. Отсутствие работника на работе по иным основаниям, в том числе и в связи с использованием дней отдыха (отгулов) независимо от их продолжительности (например, при вахтовом методе организации работ), не прерывает течение указанного срока.</a:t>
            </a:r>
          </a:p>
          <a:p>
            <a:endParaRPr lang="ru-RU" sz="1400" b="1">
              <a:solidFill>
                <a:schemeClr val="folHlink"/>
              </a:solidFill>
            </a:endParaRPr>
          </a:p>
          <a:p>
            <a:pPr>
              <a:lnSpc>
                <a:spcPct val="80000"/>
              </a:lnSpc>
            </a:pPr>
            <a:endParaRPr lang="ru-RU"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72707" name="Rectangle 3"/>
          <p:cNvSpPr>
            <a:spLocks noGrp="1" noChangeArrowheads="1"/>
          </p:cNvSpPr>
          <p:nvPr>
            <p:ph idx="1"/>
          </p:nvPr>
        </p:nvSpPr>
        <p:spPr/>
        <p:txBody>
          <a:bodyPr>
            <a:normAutofit/>
          </a:bodyPr>
          <a:lstStyle/>
          <a:p>
            <a:r>
              <a:rPr lang="ru-RU" sz="1800" b="1">
                <a:solidFill>
                  <a:schemeClr val="folHlink"/>
                </a:solidFill>
              </a:rPr>
              <a:t>На основании положений статьи 193 ТК РФ дисциплинарное взыскание не может быть применено позднее шести месяцев со дня совершения проступка, и лишь по результатам ревизии, проверки финансово-хозяйственной деятельности или аудиторской проверки - позднее двух лет со дня его совершения. Время производства по уголовному делу в указанные сроки не включается.</a:t>
            </a:r>
          </a:p>
          <a:p>
            <a:r>
              <a:rPr lang="ru-RU" sz="1800" b="1">
                <a:solidFill>
                  <a:schemeClr val="folHlink"/>
                </a:solidFill>
              </a:rPr>
              <a:t>Приказ о применении дисциплинарного взыскания объявляется работнику под расписку в течение трех рабочих дней со дня издания приказа. Если работник отказывается подписывать приказ, то составляется соответствующий акт.</a:t>
            </a:r>
            <a:r>
              <a:rPr lang="ru-RU" sz="1800">
                <a:solidFill>
                  <a:schemeClr val="folHlink"/>
                </a:solidFill>
              </a:rPr>
              <a:t> </a:t>
            </a:r>
            <a:endParaRPr lang="ru-RU" sz="1800" b="1">
              <a:solidFill>
                <a:schemeClr val="folHlink"/>
              </a:solidFill>
            </a:endParaRPr>
          </a:p>
          <a:p>
            <a:pPr>
              <a:lnSpc>
                <a:spcPct val="80000"/>
              </a:lnSpc>
            </a:pPr>
            <a:endParaRPr lang="ru-RU" sz="1800">
              <a:solidFill>
                <a:schemeClr val="folHlink"/>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0"/>
            <a:ext cx="8686800" cy="6096000"/>
          </a:xfrm>
        </p:spPr>
        <p:txBody>
          <a:bodyPr>
            <a:normAutofit lnSpcReduction="10000"/>
          </a:bodyPr>
          <a:lstStyle/>
          <a:p>
            <a:r>
              <a:rPr lang="ru-RU" dirty="0"/>
              <a:t>Система защиты прав человека включает судебную и несудебную защиту, а также деятельность правозащитных организаций.</a:t>
            </a:r>
          </a:p>
          <a:p>
            <a:r>
              <a:rPr lang="ru-RU" dirty="0"/>
              <a:t>В качестве мер защиты трудовых прав работников можно назвать следующие:</a:t>
            </a:r>
          </a:p>
          <a:p>
            <a:r>
              <a:rPr lang="ru-RU" dirty="0"/>
              <a:t>- восстановление работника на работе;</a:t>
            </a:r>
          </a:p>
          <a:p>
            <a:r>
              <a:rPr lang="ru-RU" dirty="0"/>
              <a:t>- возмещение работнику материального ущерба, причиненного незаконным лишением возможности трудиться;</a:t>
            </a:r>
          </a:p>
          <a:p>
            <a:r>
              <a:rPr lang="ru-RU" dirty="0"/>
              <a:t>- возложение обязанности на работодателя предоставить работнику условия труда, установленные законодательством, коллективным договором, трудовым договором;</a:t>
            </a:r>
          </a:p>
          <a:p>
            <a:r>
              <a:rPr lang="ru-RU" dirty="0"/>
              <a:t>- компенсация морального вреда и другие меры</a:t>
            </a:r>
          </a:p>
          <a:p>
            <a:endParaRPr lang="ru-RU" dirty="0"/>
          </a:p>
        </p:txBody>
      </p:sp>
    </p:spTree>
    <p:extLst>
      <p:ext uri="{BB962C8B-B14F-4D97-AF65-F5344CB8AC3E}">
        <p14:creationId xmlns:p14="http://schemas.microsoft.com/office/powerpoint/2010/main" val="2732064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Защита трудовых прав</a:t>
            </a:r>
          </a:p>
        </p:txBody>
      </p:sp>
      <p:sp>
        <p:nvSpPr>
          <p:cNvPr id="3" name="Объект 2"/>
          <p:cNvSpPr>
            <a:spLocks noGrp="1"/>
          </p:cNvSpPr>
          <p:nvPr>
            <p:ph idx="1"/>
          </p:nvPr>
        </p:nvSpPr>
        <p:spPr>
          <a:xfrm>
            <a:off x="0" y="1981200"/>
            <a:ext cx="9144000" cy="4876800"/>
          </a:xfrm>
        </p:spPr>
        <p:txBody>
          <a:bodyPr/>
          <a:lstStyle/>
          <a:p>
            <a:r>
              <a:rPr lang="ru-RU" dirty="0"/>
              <a:t>Государственный надзор за соблюдением трудового законодательства и иных нормативных правовых актов, содержащих нормы трудового права, осуществляет федеральная инспекция труда (ст. 353 ТК РФ).</a:t>
            </a:r>
          </a:p>
          <a:p>
            <a:r>
              <a:rPr lang="ru-RU" dirty="0"/>
              <a:t>В субъектах Российской Федерации государственный надзор в сфере труда осуществляют государственные инспекции труда (п. 2 Положения о государственном надзоре, утв. Постановлением Правительства РФ от 01.09.2012 N 875)</a:t>
            </a:r>
          </a:p>
          <a:p>
            <a:endParaRPr lang="ru-RU" dirty="0"/>
          </a:p>
        </p:txBody>
      </p:sp>
    </p:spTree>
    <p:extLst>
      <p:ext uri="{BB962C8B-B14F-4D97-AF65-F5344CB8AC3E}">
        <p14:creationId xmlns:p14="http://schemas.microsoft.com/office/powerpoint/2010/main" val="3931728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15888"/>
            <a:ext cx="9036050" cy="6742112"/>
          </a:xfrm>
        </p:spPr>
        <p:txBody>
          <a:bodyPr/>
          <a:lstStyle/>
          <a:p>
            <a:r>
              <a:rPr lang="ru-RU" dirty="0"/>
              <a:t>Письменное обращение подлежит регистрации в течение трех дней с момента поступления в государственную инспекцию труда (</a:t>
            </a:r>
            <a:r>
              <a:rPr lang="ru-RU" dirty="0">
                <a:hlinkClick r:id="rId2"/>
              </a:rPr>
              <a:t>ч. 2 ст. 8 Закона N 59-ФЗ).</a:t>
            </a:r>
          </a:p>
          <a:p>
            <a:r>
              <a:rPr lang="ru-RU" dirty="0"/>
              <a:t>Обращения (заявления и жалобы) рассматриваются в течение 30 дней со дня регистрации письменного обращения (</a:t>
            </a:r>
            <a:r>
              <a:rPr lang="ru-RU" dirty="0">
                <a:hlinkClick r:id="rId3"/>
              </a:rPr>
              <a:t>ч. 1 ст. 12 Закона N 59-ФЗ).</a:t>
            </a:r>
          </a:p>
          <a:p>
            <a:r>
              <a:rPr lang="ru-RU" dirty="0"/>
              <a:t>При необходимости срок рассмотрения жалобы может быть продлен, но не более чем на 30 дней. При этом заявитель должен быть поставлен в известность о продлении сроков рассмотрения заявления (жалобы) (</a:t>
            </a:r>
            <a:r>
              <a:rPr lang="ru-RU" dirty="0">
                <a:hlinkClick r:id="rId4"/>
              </a:rPr>
              <a:t>ч. 2 ст. 12 Закона N 59-ФЗ</a:t>
            </a:r>
          </a:p>
          <a:p>
            <a:endParaRPr lang="ru-RU" dirty="0"/>
          </a:p>
        </p:txBody>
      </p:sp>
    </p:spTree>
    <p:extLst>
      <p:ext uri="{BB962C8B-B14F-4D97-AF65-F5344CB8AC3E}">
        <p14:creationId xmlns:p14="http://schemas.microsoft.com/office/powerpoint/2010/main" val="3694615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887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04" y="18864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440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686800" cy="1491952"/>
          </a:xfrm>
        </p:spPr>
        <p:txBody>
          <a:bodyPr>
            <a:normAutofit fontScale="90000"/>
          </a:bodyPr>
          <a:lstStyle/>
          <a:p>
            <a:br>
              <a:rPr lang="ru-RU" dirty="0"/>
            </a:br>
            <a:r>
              <a:rPr lang="ru-RU" dirty="0"/>
              <a:t>Материальная ответственность - это самостоятельный вид юридической ответственности.</a:t>
            </a:r>
            <a:br>
              <a:rPr lang="ru-RU" dirty="0"/>
            </a:br>
            <a:endParaRPr lang="ru-RU" dirty="0"/>
          </a:p>
        </p:txBody>
      </p:sp>
      <p:sp>
        <p:nvSpPr>
          <p:cNvPr id="3" name="Прямоугольник 2"/>
          <p:cNvSpPr/>
          <p:nvPr/>
        </p:nvSpPr>
        <p:spPr>
          <a:xfrm>
            <a:off x="107504" y="2132855"/>
            <a:ext cx="8928992" cy="4401205"/>
          </a:xfrm>
          <a:prstGeom prst="rect">
            <a:avLst/>
          </a:prstGeom>
        </p:spPr>
        <p:txBody>
          <a:bodyPr wrap="square">
            <a:spAutoFit/>
          </a:bodyPr>
          <a:lstStyle/>
          <a:p>
            <a:pPr algn="just"/>
            <a:r>
              <a:rPr lang="ru-RU" dirty="0">
                <a:latin typeface="Arial"/>
              </a:rPr>
              <a:t> </a:t>
            </a:r>
            <a:r>
              <a:rPr lang="ru-RU" sz="2800" b="1" dirty="0">
                <a:latin typeface="Arial"/>
              </a:rPr>
              <a:t>Материальная ответственность</a:t>
            </a:r>
            <a:r>
              <a:rPr lang="ru-RU" sz="2800" dirty="0">
                <a:latin typeface="Arial"/>
              </a:rPr>
              <a:t> есть обязанность стороны трудового договора, причинившей ущерб (вред) другой стороне, возместить его в размере и порядке, установленном законодательством. Так как материальная ответственность является самостоятельным видом ответственности, то обязанность возместить причиненный работодателю ущерб наступает независимо от привлечения работника к дисциплинарной, административной или уголовной ответственности</a:t>
            </a:r>
          </a:p>
        </p:txBody>
      </p:sp>
    </p:spTree>
    <p:extLst>
      <p:ext uri="{BB962C8B-B14F-4D97-AF65-F5344CB8AC3E}">
        <p14:creationId xmlns:p14="http://schemas.microsoft.com/office/powerpoint/2010/main" val="386315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60648"/>
            <a:ext cx="8229600" cy="1296144"/>
          </a:xfrm>
        </p:spPr>
        <p:txBody>
          <a:bodyPr/>
          <a:lstStyle/>
          <a:p>
            <a:r>
              <a:rPr lang="ru-RU" dirty="0">
                <a:solidFill>
                  <a:schemeClr val="folHlink"/>
                </a:solidFill>
              </a:rPr>
              <a:t>Источники трудового права</a:t>
            </a:r>
            <a:r>
              <a:rPr lang="ru-RU" dirty="0"/>
              <a:t> </a:t>
            </a:r>
          </a:p>
        </p:txBody>
      </p:sp>
      <p:sp>
        <p:nvSpPr>
          <p:cNvPr id="38915" name="Rectangle 3"/>
          <p:cNvSpPr>
            <a:spLocks noGrp="1" noChangeArrowheads="1"/>
          </p:cNvSpPr>
          <p:nvPr>
            <p:ph idx="1"/>
          </p:nvPr>
        </p:nvSpPr>
        <p:spPr>
          <a:xfrm>
            <a:off x="1" y="2060848"/>
            <a:ext cx="9144000" cy="4681265"/>
          </a:xfrm>
        </p:spPr>
        <p:txBody>
          <a:bodyPr>
            <a:normAutofit/>
          </a:bodyPr>
          <a:lstStyle/>
          <a:p>
            <a:pPr>
              <a:lnSpc>
                <a:spcPct val="90000"/>
              </a:lnSpc>
            </a:pPr>
            <a:r>
              <a:rPr lang="ru-RU" sz="2000" dirty="0">
                <a:solidFill>
                  <a:srgbClr val="000000"/>
                </a:solidFill>
              </a:rPr>
              <a:t>Трудовое законодательство, которое включает в себя </a:t>
            </a:r>
            <a:r>
              <a:rPr lang="ru-RU" sz="2000" dirty="0">
                <a:solidFill>
                  <a:srgbClr val="000000"/>
                </a:solidFill>
                <a:hlinkClick r:id="rId3" tooltip="Трудовой кодекс Российской Федерации"/>
              </a:rPr>
              <a:t>Трудовой кодекс Российской Федерации</a:t>
            </a:r>
            <a:r>
              <a:rPr lang="ru-RU" sz="2000" dirty="0">
                <a:solidFill>
                  <a:srgbClr val="000000"/>
                </a:solidFill>
              </a:rPr>
              <a:t>, принятые в соответствии с ним иные федеральные законы и законы субъектов РФ, содержащие нормы трудового права; </a:t>
            </a:r>
          </a:p>
          <a:p>
            <a:pPr>
              <a:lnSpc>
                <a:spcPct val="90000"/>
              </a:lnSpc>
            </a:pPr>
            <a:r>
              <a:rPr lang="ru-RU" sz="2000" dirty="0">
                <a:solidFill>
                  <a:srgbClr val="000000"/>
                </a:solidFill>
              </a:rPr>
              <a:t>Иные нормативно-правовые акты, содержащими нормы трудового права; </a:t>
            </a:r>
          </a:p>
          <a:p>
            <a:pPr>
              <a:lnSpc>
                <a:spcPct val="90000"/>
              </a:lnSpc>
            </a:pPr>
            <a:r>
              <a:rPr lang="ru-RU" sz="2000" dirty="0">
                <a:solidFill>
                  <a:srgbClr val="000000"/>
                </a:solidFill>
                <a:hlinkClick r:id="rId4" tooltip="Указ Президента Российской Федерации (страница отсутствует)"/>
              </a:rPr>
              <a:t>Указы Президента РФ</a:t>
            </a:r>
            <a:r>
              <a:rPr lang="ru-RU" sz="2000" dirty="0">
                <a:solidFill>
                  <a:srgbClr val="000000"/>
                </a:solidFill>
              </a:rPr>
              <a:t>; </a:t>
            </a:r>
          </a:p>
          <a:p>
            <a:pPr>
              <a:lnSpc>
                <a:spcPct val="90000"/>
              </a:lnSpc>
            </a:pPr>
            <a:r>
              <a:rPr lang="ru-RU" sz="2000" dirty="0">
                <a:solidFill>
                  <a:srgbClr val="000000"/>
                </a:solidFill>
                <a:hlinkClick r:id="rId5" tooltip="Постановление Правительства Российской Федерации (страница отсутствует)"/>
              </a:rPr>
              <a:t>Постановления Правительства РФ</a:t>
            </a:r>
            <a:r>
              <a:rPr lang="ru-RU" sz="2000" dirty="0">
                <a:solidFill>
                  <a:srgbClr val="000000"/>
                </a:solidFill>
              </a:rPr>
              <a:t> и нормативно-правовые актами федеральных органов исполнительной власти; </a:t>
            </a:r>
          </a:p>
          <a:p>
            <a:pPr>
              <a:lnSpc>
                <a:spcPct val="90000"/>
              </a:lnSpc>
            </a:pPr>
            <a:r>
              <a:rPr lang="ru-RU" sz="2000" dirty="0">
                <a:solidFill>
                  <a:srgbClr val="000000"/>
                </a:solidFill>
              </a:rPr>
              <a:t>Нормативно-правовые акты органов исполнительной власти субъектов РФ; </a:t>
            </a:r>
          </a:p>
          <a:p>
            <a:pPr>
              <a:lnSpc>
                <a:spcPct val="90000"/>
              </a:lnSpc>
            </a:pPr>
            <a:r>
              <a:rPr lang="ru-RU" sz="2000" dirty="0">
                <a:solidFill>
                  <a:srgbClr val="000000"/>
                </a:solidFill>
              </a:rPr>
              <a:t>Коллективные договоры, соглашения и локальные нормативные правовые акты, содержащие нормы трудового права; </a:t>
            </a:r>
          </a:p>
          <a:p>
            <a:pPr>
              <a:lnSpc>
                <a:spcPct val="90000"/>
              </a:lnSpc>
            </a:pPr>
            <a:r>
              <a:rPr lang="ru-RU" sz="2000" dirty="0">
                <a:solidFill>
                  <a:srgbClr val="000000"/>
                </a:solidFill>
              </a:rPr>
              <a:t>Нормативно-правовые акты органов местного самоуправления, принятые в пределах их компетенции. </a:t>
            </a:r>
          </a:p>
          <a:p>
            <a:pPr>
              <a:lnSpc>
                <a:spcPct val="90000"/>
              </a:lnSpc>
            </a:pPr>
            <a:endParaRPr lang="ru-RU" sz="2000" dirty="0">
              <a:solidFill>
                <a:schemeClr val="folHlink"/>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316176"/>
          </a:xfrm>
        </p:spPr>
        <p:txBody>
          <a:bodyPr/>
          <a:lstStyle/>
          <a:p>
            <a:r>
              <a:rPr lang="ru-RU" dirty="0"/>
              <a:t>Материальная ответственность</a:t>
            </a:r>
          </a:p>
        </p:txBody>
      </p:sp>
      <p:sp>
        <p:nvSpPr>
          <p:cNvPr id="3" name="Прямоугольник 2"/>
          <p:cNvSpPr/>
          <p:nvPr/>
        </p:nvSpPr>
        <p:spPr>
          <a:xfrm>
            <a:off x="0" y="1720840"/>
            <a:ext cx="9144000" cy="3970318"/>
          </a:xfrm>
          <a:prstGeom prst="rect">
            <a:avLst/>
          </a:prstGeom>
        </p:spPr>
        <p:txBody>
          <a:bodyPr wrap="square">
            <a:spAutoFit/>
          </a:bodyPr>
          <a:lstStyle/>
          <a:p>
            <a:r>
              <a:rPr lang="ru-RU" sz="2800" dirty="0"/>
              <a:t>Трудовое законодательство предусматривает материальную ответственность работодателя перед работником и материальную ответственность работника перед работодателем.</a:t>
            </a:r>
          </a:p>
          <a:p>
            <a:r>
              <a:rPr lang="ru-RU" sz="2800" dirty="0"/>
              <a:t>Материальная ответственность работника перед работодателем может быть </a:t>
            </a:r>
            <a:r>
              <a:rPr lang="ru-RU" sz="2800" b="1" dirty="0"/>
              <a:t>ограниченной и полной</a:t>
            </a:r>
            <a:r>
              <a:rPr lang="ru-RU" sz="2800" dirty="0"/>
              <a:t>. Различают также </a:t>
            </a:r>
            <a:r>
              <a:rPr lang="ru-RU" sz="2800" b="1" dirty="0"/>
              <a:t>индивидуальную </a:t>
            </a:r>
            <a:r>
              <a:rPr lang="ru-RU" sz="2800" dirty="0"/>
              <a:t>материальную ответственность работника и </a:t>
            </a:r>
            <a:r>
              <a:rPr lang="ru-RU" sz="2800" b="1" dirty="0"/>
              <a:t>коллективную (бригадную)</a:t>
            </a:r>
          </a:p>
        </p:txBody>
      </p:sp>
    </p:spTree>
    <p:extLst>
      <p:ext uri="{BB962C8B-B14F-4D97-AF65-F5344CB8AC3E}">
        <p14:creationId xmlns:p14="http://schemas.microsoft.com/office/powerpoint/2010/main" val="2638011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676456" cy="1635968"/>
          </a:xfrm>
        </p:spPr>
        <p:txBody>
          <a:bodyPr>
            <a:normAutofit fontScale="90000"/>
          </a:bodyPr>
          <a:lstStyle/>
          <a:p>
            <a:br>
              <a:rPr lang="ru-RU" sz="2800" dirty="0"/>
            </a:br>
            <a:r>
              <a:rPr lang="ru-RU" sz="2800" dirty="0"/>
              <a:t>Материальную ответственность по трудовому праву следует отличать от имущественной ответственности по гражданскому праву</a:t>
            </a:r>
            <a:br>
              <a:rPr lang="ru-RU" dirty="0"/>
            </a:br>
            <a:endParaRPr lang="ru-RU" dirty="0"/>
          </a:p>
        </p:txBody>
      </p:sp>
      <p:sp>
        <p:nvSpPr>
          <p:cNvPr id="3" name="Прямоугольник 2"/>
          <p:cNvSpPr/>
          <p:nvPr/>
        </p:nvSpPr>
        <p:spPr>
          <a:xfrm>
            <a:off x="0" y="1628800"/>
            <a:ext cx="9144000" cy="4801314"/>
          </a:xfrm>
          <a:prstGeom prst="rect">
            <a:avLst/>
          </a:prstGeom>
        </p:spPr>
        <p:txBody>
          <a:bodyPr wrap="square">
            <a:spAutoFit/>
          </a:bodyPr>
          <a:lstStyle/>
          <a:p>
            <a:pPr algn="just"/>
            <a:r>
              <a:rPr lang="ru-RU" dirty="0">
                <a:latin typeface="Arial"/>
              </a:rPr>
              <a:t>1. Субъектами материальной ответственности по трудовому праву могут быть только работники, состоящие (или состоявшие на момент причинения ущерба) в трудовых отношениях с тем работодателем, которому они причинили материальный ущерб. В связи с трудовыми отношениями на работников правилами внутреннего трудового распорядка и другими нормативными правовыми актами возлагаются дополнительные обязанности по сохранности имущества данного работодателя. В тех случаях, когда ущерб причиняется другими лицами (подрядчиком или исполнителем по договорам подряда, поручения), возмещение должно производиться по нормам гражданского права, так как они не состоят с организацией в трудовых отношениях.</a:t>
            </a:r>
          </a:p>
          <a:p>
            <a:pPr algn="just"/>
            <a:r>
              <a:rPr lang="ru-RU" dirty="0">
                <a:latin typeface="Arial"/>
              </a:rPr>
              <a:t>2. По нормам трудового права взысканию подлежит только прямой действительный ущерб, как правило, в пределах среднего месячного заработка, а неполученные доходы (упущенная выгода) взысканию не подлежат. По нормам гражданского права вред подлежит возмещению в полном объеме лицом, причинившим его (</a:t>
            </a:r>
            <a:r>
              <a:rPr lang="ru-RU" dirty="0">
                <a:solidFill>
                  <a:srgbClr val="0000FF"/>
                </a:solidFill>
                <a:latin typeface="Arial"/>
                <a:hlinkClick r:id="rId2"/>
              </a:rPr>
              <a:t>ст. 1064 ГК РФ).</a:t>
            </a:r>
          </a:p>
          <a:p>
            <a:pPr algn="just"/>
            <a:r>
              <a:rPr lang="ru-RU" sz="1600" dirty="0">
                <a:solidFill>
                  <a:srgbClr val="0000FF"/>
                </a:solidFill>
                <a:latin typeface="Arial"/>
                <a:hlinkClick r:id="rId2"/>
              </a:rPr>
              <a:t>"Трудовое право России" (под общ. ред. М.В. </a:t>
            </a:r>
            <a:r>
              <a:rPr lang="ru-RU" sz="1600" dirty="0" err="1">
                <a:solidFill>
                  <a:srgbClr val="0000FF"/>
                </a:solidFill>
                <a:latin typeface="Arial"/>
                <a:hlinkClick r:id="rId2"/>
              </a:rPr>
              <a:t>Преснякова</a:t>
            </a:r>
            <a:r>
              <a:rPr lang="ru-RU" sz="1600" dirty="0">
                <a:solidFill>
                  <a:srgbClr val="0000FF"/>
                </a:solidFill>
                <a:latin typeface="Arial"/>
                <a:hlinkClick r:id="rId2"/>
              </a:rPr>
              <a:t>, С.Е. </a:t>
            </a:r>
            <a:r>
              <a:rPr lang="ru-RU" sz="1600" dirty="0" err="1">
                <a:solidFill>
                  <a:srgbClr val="0000FF"/>
                </a:solidFill>
                <a:latin typeface="Arial"/>
                <a:hlinkClick r:id="rId2"/>
              </a:rPr>
              <a:t>Чаннова</a:t>
            </a:r>
            <a:r>
              <a:rPr lang="ru-RU" sz="1600" dirty="0">
                <a:solidFill>
                  <a:srgbClr val="0000FF"/>
                </a:solidFill>
                <a:latin typeface="Arial"/>
                <a:hlinkClick r:id="rId2"/>
              </a:rPr>
              <a:t>) ("Поволжский институт управления им. П.А. Столыпина", 2014)</a:t>
            </a:r>
          </a:p>
        </p:txBody>
      </p:sp>
    </p:spTree>
    <p:extLst>
      <p:ext uri="{BB962C8B-B14F-4D97-AF65-F5344CB8AC3E}">
        <p14:creationId xmlns:p14="http://schemas.microsoft.com/office/powerpoint/2010/main" val="392505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Трудовой спор</a:t>
            </a:r>
          </a:p>
        </p:txBody>
      </p:sp>
      <p:sp>
        <p:nvSpPr>
          <p:cNvPr id="3" name="Объект 2"/>
          <p:cNvSpPr>
            <a:spLocks noGrp="1"/>
          </p:cNvSpPr>
          <p:nvPr>
            <p:ph idx="1"/>
          </p:nvPr>
        </p:nvSpPr>
        <p:spPr/>
        <p:txBody>
          <a:bodyPr>
            <a:normAutofit fontScale="70000" lnSpcReduction="20000"/>
          </a:bodyPr>
          <a:lstStyle/>
          <a:p>
            <a:r>
              <a:rPr lang="ru-RU" dirty="0"/>
              <a:t>Учитывая, что статья 46 Конституции Российской Федерации гарантирует каждому право на судебную защиту и Кодекс не содержит положений об обязательности предварительного внесудебного порядка разрешения трудового спора комиссией по трудовым спорам, лицо, считающее, что его права нарушены, по собственному усмотрению выбирает способ разрешения индивидуального трудового спора и вправе либо первоначально обратиться в комиссию по трудовым спорам (кроме дел, которые рассматриваются непосредственно судом), а в случае несогласия с ее решением - в суд в десятидневный срок со дня вручения ему копии решения комиссии, либо сразу обратиться в суд (статья 382, часть вторая статьи 390, статья 391 ТК РФ).</a:t>
            </a:r>
          </a:p>
          <a:p>
            <a:r>
              <a:rPr lang="ru-RU" dirty="0"/>
              <a:t>Если индивидуальный трудовой спор не рассмотрен комиссией по трудовым спорам в десятидневный срок со дня подачи работником заявления, он вправе перенести его рассмотрение в суд (часть вторая статьи 387, часть первая статьи 390 ТК РФ).</a:t>
            </a:r>
          </a:p>
          <a:p>
            <a:endParaRPr lang="ru-RU" dirty="0"/>
          </a:p>
        </p:txBody>
      </p:sp>
    </p:spTree>
    <p:extLst>
      <p:ext uri="{BB962C8B-B14F-4D97-AF65-F5344CB8AC3E}">
        <p14:creationId xmlns:p14="http://schemas.microsoft.com/office/powerpoint/2010/main" val="291081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340768"/>
            <a:ext cx="8952456" cy="5355312"/>
          </a:xfrm>
          <a:prstGeom prst="rect">
            <a:avLst/>
          </a:prstGeom>
        </p:spPr>
        <p:txBody>
          <a:bodyPr wrap="square">
            <a:spAutoFit/>
          </a:bodyPr>
          <a:lstStyle/>
          <a:p>
            <a:pPr algn="just"/>
            <a:r>
              <a:rPr lang="ru-RU" dirty="0">
                <a:latin typeface="Arial"/>
              </a:rPr>
              <a:t>3. В трудовом праве размер возмещаемого ущерба, причиненного по вине нескольких работников, определяется для каждого с учетом степени его вины (</a:t>
            </a:r>
            <a:r>
              <a:rPr lang="ru-RU" dirty="0">
                <a:solidFill>
                  <a:srgbClr val="0000FF"/>
                </a:solidFill>
                <a:latin typeface="Arial"/>
                <a:hlinkClick r:id="rId2"/>
              </a:rPr>
              <a:t>ст. 245 ТК РФ). Речь идет только о долевой материальной ответственности. В гражданском праве применяется солидарная материальная ответственность (</a:t>
            </a:r>
            <a:r>
              <a:rPr lang="ru-RU" dirty="0">
                <a:solidFill>
                  <a:srgbClr val="0000FF"/>
                </a:solidFill>
                <a:latin typeface="Arial"/>
                <a:hlinkClick r:id="rId3"/>
              </a:rPr>
              <a:t>ст. 1080 ГК РФ).</a:t>
            </a:r>
          </a:p>
          <a:p>
            <a:pPr algn="just"/>
            <a:r>
              <a:rPr lang="ru-RU" dirty="0">
                <a:latin typeface="Arial"/>
              </a:rPr>
              <a:t>4. По нормам трудового права работники освобождаются от материальной ответственности за ущерб, который может быть отнесен к категории нормального хозяйственного риска (</a:t>
            </a:r>
            <a:r>
              <a:rPr lang="ru-RU" dirty="0">
                <a:solidFill>
                  <a:srgbClr val="0000FF"/>
                </a:solidFill>
                <a:latin typeface="Arial"/>
                <a:hlinkClick r:id="rId4"/>
              </a:rPr>
              <a:t>ст. 239 ТК РФ). В гражданском праве в таких случаях ущерб подлежит возмещению (</a:t>
            </a:r>
            <a:r>
              <a:rPr lang="ru-RU" dirty="0">
                <a:solidFill>
                  <a:srgbClr val="0000FF"/>
                </a:solidFill>
                <a:latin typeface="Arial"/>
                <a:hlinkClick r:id="rId5"/>
              </a:rPr>
              <a:t>ст. 401 ГК РФ).</a:t>
            </a:r>
          </a:p>
          <a:p>
            <a:pPr algn="just"/>
            <a:r>
              <a:rPr lang="ru-RU" dirty="0">
                <a:latin typeface="Arial"/>
              </a:rPr>
              <a:t>5. Работодатель имеет право обратиться в суд по спорам о возмещении работником вреда, причиненного организации, в течение одного года со дня обнаружения причиненного вреда (</a:t>
            </a:r>
            <a:r>
              <a:rPr lang="ru-RU" dirty="0">
                <a:solidFill>
                  <a:srgbClr val="0000FF"/>
                </a:solidFill>
                <a:latin typeface="Arial"/>
                <a:hlinkClick r:id="rId6"/>
              </a:rPr>
              <a:t>ст. 392 ТК РФ). Для защиты прав в гражданско-правовых отношениях с участием граждан установлен трехлетний срок исковой давности (</a:t>
            </a:r>
            <a:r>
              <a:rPr lang="ru-RU" dirty="0">
                <a:solidFill>
                  <a:srgbClr val="0000FF"/>
                </a:solidFill>
                <a:latin typeface="Arial"/>
                <a:hlinkClick r:id="rId7"/>
              </a:rPr>
              <a:t>ст. 196 ГК РФ).</a:t>
            </a:r>
          </a:p>
          <a:p>
            <a:pPr algn="just"/>
            <a:r>
              <a:rPr lang="ru-RU" dirty="0">
                <a:latin typeface="Arial"/>
              </a:rPr>
              <a:t>6. По нормам трудового права установлен особый порядок при взыскании ущерба, не превышающего среднего месячного заработка. Взыскание в этом случае может производиться по распоряжению работодателя (</a:t>
            </a:r>
            <a:r>
              <a:rPr lang="ru-RU" dirty="0">
                <a:solidFill>
                  <a:srgbClr val="0000FF"/>
                </a:solidFill>
                <a:latin typeface="Arial"/>
                <a:hlinkClick r:id="rId8"/>
              </a:rPr>
              <a:t>ст. 248 ТК РФ). В гражданско-правовых отношениях, если отсутствует добровольное возмещение причиненного ущерба, взыскание производится в судебном порядке.</a:t>
            </a:r>
          </a:p>
        </p:txBody>
      </p:sp>
    </p:spTree>
    <p:extLst>
      <p:ext uri="{BB962C8B-B14F-4D97-AF65-F5344CB8AC3E}">
        <p14:creationId xmlns:p14="http://schemas.microsoft.com/office/powerpoint/2010/main" val="2240685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Трудовые споры</a:t>
            </a:r>
          </a:p>
        </p:txBody>
      </p:sp>
      <p:sp>
        <p:nvSpPr>
          <p:cNvPr id="3" name="Объект 2"/>
          <p:cNvSpPr>
            <a:spLocks noGrp="1"/>
          </p:cNvSpPr>
          <p:nvPr>
            <p:ph idx="1"/>
          </p:nvPr>
        </p:nvSpPr>
        <p:spPr/>
        <p:txBody>
          <a:bodyPr/>
          <a:lstStyle/>
          <a:p>
            <a:r>
              <a:rPr lang="ru-RU" dirty="0"/>
              <a:t>Постановление Пленума Верховного Суда РФ от 17 марта 2004 г. N 2"О применении судами Российской Федерации Трудового кодекса Российской Федерации"</a:t>
            </a:r>
          </a:p>
          <a:p>
            <a:endParaRPr lang="ru-RU" dirty="0"/>
          </a:p>
        </p:txBody>
      </p:sp>
    </p:spTree>
    <p:extLst>
      <p:ext uri="{BB962C8B-B14F-4D97-AF65-F5344CB8AC3E}">
        <p14:creationId xmlns:p14="http://schemas.microsoft.com/office/powerpoint/2010/main" val="3525321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98" y="404664"/>
            <a:ext cx="8493664" cy="576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80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7504" y="644202"/>
            <a:ext cx="8122096" cy="6097166"/>
          </a:xfrm>
        </p:spPr>
        <p:txBody>
          <a:bodyPr>
            <a:normAutofit fontScale="62500" lnSpcReduction="20000"/>
          </a:bodyPr>
          <a:lstStyle/>
          <a:p>
            <a:r>
              <a:rPr lang="ru-RU" sz="4000" dirty="0"/>
              <a:t>Если суд при разрешении трудового спора установит, что нормативный правовой акт, подлежащий применению, не соответствует нормативному правовому акту, имеющему большую юридическую силу, он принимает решение в соответствии с нормативным правовым актом, имеющим наибольшую юридическую силу (часть 2 статьи 120 Конституции РФ, часть 2 статьи 11 ГПК РФ, статья 5 ТК РФ). При этом необходимо иметь в виду, что если международным договором Российской Федерации, регулирующим трудовые отношения, установлены иные правила, чем предусмотренные трудовым законодательством и иными актами, содержащими нормы трудового права, то суд применяет правила международного договора (часть 4 статьи 15 Конституции РФ, часть вторая статьи 10 ТК РФ, часть 4 статьи 11 ГПК РФ)</a:t>
            </a:r>
          </a:p>
          <a:p>
            <a:endParaRPr lang="ru-RU" dirty="0"/>
          </a:p>
        </p:txBody>
      </p:sp>
    </p:spTree>
    <p:extLst>
      <p:ext uri="{BB962C8B-B14F-4D97-AF65-F5344CB8AC3E}">
        <p14:creationId xmlns:p14="http://schemas.microsoft.com/office/powerpoint/2010/main" val="849437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71400"/>
            <a:ext cx="8784976" cy="6621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779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476672"/>
            <a:ext cx="8229600" cy="936104"/>
          </a:xfrm>
        </p:spPr>
        <p:txBody>
          <a:bodyPr/>
          <a:lstStyle/>
          <a:p>
            <a:r>
              <a:rPr lang="ru-RU" dirty="0">
                <a:solidFill>
                  <a:schemeClr val="folHlink"/>
                </a:solidFill>
              </a:rPr>
              <a:t>Системы оплаты труда</a:t>
            </a:r>
          </a:p>
        </p:txBody>
      </p:sp>
      <p:sp>
        <p:nvSpPr>
          <p:cNvPr id="78851" name="Rectangle 3"/>
          <p:cNvSpPr>
            <a:spLocks noGrp="1" noChangeArrowheads="1"/>
          </p:cNvSpPr>
          <p:nvPr>
            <p:ph idx="1"/>
          </p:nvPr>
        </p:nvSpPr>
        <p:spPr>
          <a:xfrm>
            <a:off x="179512" y="2060847"/>
            <a:ext cx="9072438" cy="4608241"/>
          </a:xfrm>
        </p:spPr>
        <p:txBody>
          <a:bodyPr>
            <a:normAutofit/>
          </a:bodyPr>
          <a:lstStyle/>
          <a:p>
            <a:r>
              <a:rPr lang="ru-RU" sz="2400" b="1" dirty="0">
                <a:solidFill>
                  <a:schemeClr val="folHlink"/>
                </a:solidFill>
              </a:rPr>
              <a:t>Выделяют повременную, сдельную, тарифную, комиссионную и другие системы оплаты труда.</a:t>
            </a:r>
          </a:p>
          <a:p>
            <a:endParaRPr lang="ru-RU" sz="2400" b="1" dirty="0">
              <a:solidFill>
                <a:schemeClr val="folHlink"/>
              </a:solidFill>
            </a:endParaRPr>
          </a:p>
          <a:p>
            <a:r>
              <a:rPr lang="ru-RU" sz="2400" b="1" dirty="0">
                <a:solidFill>
                  <a:schemeClr val="folHlink"/>
                </a:solidFill>
              </a:rPr>
              <a:t>Системы оплаты труда работников государственных и муниципальных учреждений устанавливаются: коллективными договорами, соглашениями, локальными нормативными актами в соответствии с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и нормативными правовыми актами органов местного самоуправления.</a:t>
            </a:r>
            <a:r>
              <a:rPr lang="ru-RU" sz="2400"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4294967295"/>
          </p:nvPr>
        </p:nvSpPr>
        <p:spPr>
          <a:xfrm>
            <a:off x="0" y="908720"/>
            <a:ext cx="8229600" cy="5665118"/>
          </a:xfrm>
        </p:spPr>
        <p:txBody>
          <a:bodyPr/>
          <a:lstStyle/>
          <a:p>
            <a:r>
              <a:rPr lang="ru-RU" sz="2400" dirty="0"/>
              <a:t>С1 декабря 2008 3 млн работников федеральных бюджетных учреждений перешли на новую системы оплаты труда.</a:t>
            </a:r>
          </a:p>
          <a:p>
            <a:r>
              <a:rPr lang="ru-RU" sz="2400" dirty="0"/>
              <a:t>теперь зарплата федеральных бюджетников состоит из 3 частей: непосредственно оклада, доля которого равна 70%, компенсационных надбавок и стимулирующих выплат, на которые приходятся оставшиеся 30% заработанной платы. </a:t>
            </a:r>
          </a:p>
          <a:p>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7992888" cy="6741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609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404664"/>
            <a:ext cx="8229600" cy="936104"/>
          </a:xfrm>
        </p:spPr>
        <p:txBody>
          <a:bodyPr>
            <a:normAutofit fontScale="90000"/>
          </a:bodyPr>
          <a:lstStyle/>
          <a:p>
            <a:r>
              <a:rPr lang="ru-RU" dirty="0">
                <a:solidFill>
                  <a:schemeClr val="folHlink"/>
                </a:solidFill>
              </a:rPr>
              <a:t>Отличия новой системы от тарифной:</a:t>
            </a:r>
          </a:p>
        </p:txBody>
      </p:sp>
      <p:sp>
        <p:nvSpPr>
          <p:cNvPr id="82947" name="Rectangle 3"/>
          <p:cNvSpPr>
            <a:spLocks noGrp="1" noChangeArrowheads="1"/>
          </p:cNvSpPr>
          <p:nvPr>
            <p:ph idx="1"/>
          </p:nvPr>
        </p:nvSpPr>
        <p:spPr>
          <a:xfrm>
            <a:off x="107950" y="1628775"/>
            <a:ext cx="9036050" cy="5040313"/>
          </a:xfrm>
        </p:spPr>
        <p:txBody>
          <a:bodyPr/>
          <a:lstStyle/>
          <a:p>
            <a:pPr>
              <a:lnSpc>
                <a:spcPct val="90000"/>
              </a:lnSpc>
            </a:pPr>
            <a:r>
              <a:rPr lang="ru-RU" sz="2400" b="1">
                <a:solidFill>
                  <a:schemeClr val="folHlink"/>
                </a:solidFill>
              </a:rPr>
              <a:t>новые системы оплаты труда от единой тарифной сетки отличают 3 основных принципа. </a:t>
            </a:r>
          </a:p>
          <a:p>
            <a:pPr>
              <a:lnSpc>
                <a:spcPct val="90000"/>
              </a:lnSpc>
            </a:pPr>
            <a:r>
              <a:rPr lang="ru-RU" sz="2400" b="1">
                <a:solidFill>
                  <a:schemeClr val="folHlink"/>
                </a:solidFill>
              </a:rPr>
              <a:t>Во-первых, размер оклада зависит от базовой части и стимулирующих выплат. </a:t>
            </a:r>
          </a:p>
          <a:p>
            <a:pPr>
              <a:lnSpc>
                <a:spcPct val="90000"/>
              </a:lnSpc>
            </a:pPr>
            <a:r>
              <a:rPr lang="ru-RU" sz="2400" b="1">
                <a:solidFill>
                  <a:schemeClr val="folHlink"/>
                </a:solidFill>
              </a:rPr>
              <a:t>Во-вторых, система устанавливает чёткую дифференциацию по качеству труда и старательности конкретного работника. </a:t>
            </a:r>
          </a:p>
          <a:p>
            <a:pPr>
              <a:lnSpc>
                <a:spcPct val="90000"/>
              </a:lnSpc>
            </a:pPr>
            <a:r>
              <a:rPr lang="ru-RU" sz="2400" b="1">
                <a:solidFill>
                  <a:schemeClr val="folHlink"/>
                </a:solidFill>
              </a:rPr>
              <a:t>В-третьих, зарплата руководителя федерального учреждения зависит от того, сколько в среднем получают его подчиненные. Так что он должен быть заинтересован в регулярном повышении окладов.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эффективный контракт</a:t>
            </a:r>
          </a:p>
        </p:txBody>
      </p:sp>
      <p:sp>
        <p:nvSpPr>
          <p:cNvPr id="4" name="Прямоугольник 3"/>
          <p:cNvSpPr/>
          <p:nvPr/>
        </p:nvSpPr>
        <p:spPr>
          <a:xfrm>
            <a:off x="467544" y="2492896"/>
            <a:ext cx="6390456" cy="3693319"/>
          </a:xfrm>
          <a:prstGeom prst="rect">
            <a:avLst/>
          </a:prstGeom>
        </p:spPr>
        <p:txBody>
          <a:bodyPr wrap="square">
            <a:spAutoFit/>
          </a:bodyPr>
          <a:lstStyle/>
          <a:p>
            <a:r>
              <a:rPr lang="ru-RU" dirty="0"/>
              <a:t>Одним из основных направлений совершенствования заработной платы в соответствии с Программой поэтапного совершенствования системы оплаты труда в государственных (муниципальных) учреждениях на 2012 – 2018 годы, утвержденной распоряжением Правительства Российской Федерации от 26 ноября 2012 г. № 2190-р, является создание систем стимулирования, обеспечивающих установление оплаты труда в зависимости от качества оказываемых государственных (муниципальных) услуг (выполняемых работ) и эффективности деятельности работников по заданным критериям и показателям, то есть перевод на «эффективный контракт»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t>Спасибо</a:t>
            </a:r>
          </a:p>
        </p:txBody>
      </p:sp>
    </p:spTree>
    <p:extLst>
      <p:ext uri="{BB962C8B-B14F-4D97-AF65-F5344CB8AC3E}">
        <p14:creationId xmlns:p14="http://schemas.microsoft.com/office/powerpoint/2010/main" val="279683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Конвенции МОТ N 111 1958 г. о дискриминации в области труда и занятий, ратифицированная Указом Президиума Верховного Совета СССР от 31 января 1961 г.) </a:t>
            </a:r>
          </a:p>
          <a:p>
            <a:r>
              <a:rPr lang="ru-RU" dirty="0"/>
              <a:t>Конвенция МОТ N 132 (пересмотренная в 1970 году) об оплачиваемых отпусках (далее - Конвенция N 132).</a:t>
            </a:r>
          </a:p>
          <a:p>
            <a:endParaRPr lang="ru-RU" dirty="0"/>
          </a:p>
        </p:txBody>
      </p:sp>
    </p:spTree>
    <p:extLst>
      <p:ext uri="{BB962C8B-B14F-4D97-AF65-F5344CB8AC3E}">
        <p14:creationId xmlns:p14="http://schemas.microsoft.com/office/powerpoint/2010/main" val="99947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404664"/>
            <a:ext cx="8229600" cy="6169174"/>
          </a:xfrm>
        </p:spPr>
        <p:txBody>
          <a:bodyPr>
            <a:normAutofit fontScale="62500" lnSpcReduction="20000"/>
          </a:bodyPr>
          <a:lstStyle/>
          <a:p>
            <a:endParaRPr lang="ru-RU" dirty="0"/>
          </a:p>
          <a:p>
            <a:r>
              <a:rPr lang="ru-RU" dirty="0"/>
              <a:t>Постановление Пленума Верховного Суда РФ от 16 ноября 2006 г. N 52 "О применении судами законодательства, регулирующего материальную ответственность работников за ущерб, причиненный работодателю"</a:t>
            </a:r>
          </a:p>
          <a:p>
            <a:r>
              <a:rPr lang="ru-RU" dirty="0"/>
              <a:t>За ущерб, причиненный работодателю, работник несет материальную ответственность (</a:t>
            </a:r>
            <a:r>
              <a:rPr lang="ru-RU" dirty="0">
                <a:hlinkClick r:id="rId2"/>
              </a:rPr>
              <a:t>ст. 238 ТК РФ).</a:t>
            </a:r>
          </a:p>
          <a:p>
            <a:r>
              <a:rPr lang="ru-RU" b="1" dirty="0"/>
              <a:t>Материальная ответственность работника перед работодателем - это особый вид ответственности, который характеризуется следующими факторами:</a:t>
            </a:r>
          </a:p>
          <a:p>
            <a:r>
              <a:rPr lang="ru-RU" dirty="0"/>
              <a:t>- субъектом данного вида ответственности может быть только физическое лицо, состоящее с работодателем в трудовых отношениях на момент причинения прямого действительного ущерба;</a:t>
            </a:r>
          </a:p>
          <a:p>
            <a:r>
              <a:rPr lang="ru-RU" dirty="0"/>
              <a:t>- размер материальной ответственности работника зависит от характера правонарушения и трудовой функции работника.</a:t>
            </a:r>
          </a:p>
          <a:p>
            <a:endParaRPr lang="ru-RU" dirty="0"/>
          </a:p>
          <a:p>
            <a:r>
              <a:rPr lang="ru-RU" b="1" dirty="0"/>
              <a:t>Условия привлечения работника к материальной ответственности</a:t>
            </a:r>
            <a:endParaRPr lang="ru-RU" dirty="0"/>
          </a:p>
          <a:p>
            <a:r>
              <a:rPr lang="ru-RU" dirty="0"/>
              <a:t>Работник может быть привлечен к материальной ответственности в случае:</a:t>
            </a:r>
          </a:p>
          <a:p>
            <a:r>
              <a:rPr lang="ru-RU" dirty="0"/>
              <a:t>- прямого действительного ущерба (</a:t>
            </a:r>
            <a:r>
              <a:rPr lang="ru-RU" dirty="0">
                <a:hlinkClick r:id="rId3"/>
              </a:rPr>
              <a:t>ст. 238 ТК РФ);</a:t>
            </a:r>
          </a:p>
          <a:p>
            <a:r>
              <a:rPr lang="ru-RU" dirty="0"/>
              <a:t>- противоправного поведения работника (</a:t>
            </a:r>
            <a:r>
              <a:rPr lang="ru-RU" dirty="0">
                <a:hlinkClick r:id="rId4"/>
              </a:rPr>
              <a:t>ч. 1 ст. 233 ТК РФ);</a:t>
            </a:r>
          </a:p>
          <a:p>
            <a:r>
              <a:rPr lang="ru-RU" dirty="0"/>
              <a:t>- вины работника (</a:t>
            </a:r>
            <a:r>
              <a:rPr lang="ru-RU" dirty="0">
                <a:hlinkClick r:id="rId4"/>
              </a:rPr>
              <a:t>ч. 1 ст. 233 ТК РФ).</a:t>
            </a:r>
          </a:p>
          <a:p>
            <a:endParaRPr lang="ru-RU" dirty="0"/>
          </a:p>
        </p:txBody>
      </p:sp>
    </p:spTree>
    <p:extLst>
      <p:ext uri="{BB962C8B-B14F-4D97-AF65-F5344CB8AC3E}">
        <p14:creationId xmlns:p14="http://schemas.microsoft.com/office/powerpoint/2010/main" val="74647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32656"/>
            <a:ext cx="9437742" cy="624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99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64"/>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036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770</TotalTime>
  <Words>2583</Words>
  <Application>Microsoft Macintosh PowerPoint</Application>
  <PresentationFormat>Экран (4:3)</PresentationFormat>
  <Paragraphs>148</Paragraphs>
  <Slides>52</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Georgia</vt:lpstr>
      <vt:lpstr>Times New Roman</vt:lpstr>
      <vt:lpstr>Wingdings 2</vt:lpstr>
      <vt:lpstr>Городская</vt:lpstr>
      <vt:lpstr>Трудовое право</vt:lpstr>
      <vt:lpstr>Презентация PowerPoint</vt:lpstr>
      <vt:lpstr>    Статья 15. Трудовые отношения   </vt:lpstr>
      <vt:lpstr>Источники трудового права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Трудовой договор </vt:lpstr>
      <vt:lpstr>Презентация PowerPoint</vt:lpstr>
      <vt:lpstr>Презентация PowerPoint</vt:lpstr>
      <vt:lpstr>Презентация PowerPoint</vt:lpstr>
      <vt:lpstr>Презентация PowerPoint</vt:lpstr>
      <vt:lpstr>Презентация PowerPoint</vt:lpstr>
      <vt:lpstr>Прекращение трудового договора (основания и порядок, гл.13 Трудового Кодекса РФ)</vt:lpstr>
      <vt:lpstr>Презентация PowerPoint</vt:lpstr>
      <vt:lpstr>Презентация PowerPoint</vt:lpstr>
      <vt:lpstr> дисциплина труда</vt:lpstr>
      <vt:lpstr>Правила внутреннего трудового распорядка</vt:lpstr>
      <vt:lpstr>Дисциплинарные взыскания. </vt:lpstr>
      <vt:lpstr>Меры дисциплинарного воздействия</vt:lpstr>
      <vt:lpstr>Основные признаки дисциплинарного проступка, выделяемые ТК РФ:  </vt:lpstr>
      <vt:lpstr>Дисциплинарная ответственность</vt:lpstr>
      <vt:lpstr>Дисциплинарная ответственность</vt:lpstr>
      <vt:lpstr>Дисциплинарная ответственность</vt:lpstr>
      <vt:lpstr>Дисциплинарная ответственность</vt:lpstr>
      <vt:lpstr>Дисциплинарная ответственность</vt:lpstr>
      <vt:lpstr>Презентация PowerPoint</vt:lpstr>
      <vt:lpstr>Защита трудовых прав</vt:lpstr>
      <vt:lpstr>Презентация PowerPoint</vt:lpstr>
      <vt:lpstr>Презентация PowerPoint</vt:lpstr>
      <vt:lpstr>Презентация PowerPoint</vt:lpstr>
      <vt:lpstr> Материальная ответственность - это самостоятельный вид юридической ответственности. </vt:lpstr>
      <vt:lpstr>Материальная ответственность</vt:lpstr>
      <vt:lpstr> Материальную ответственность по трудовому праву следует отличать от имущественной ответственности по гражданскому праву </vt:lpstr>
      <vt:lpstr>Трудовой спор</vt:lpstr>
      <vt:lpstr>Презентация PowerPoint</vt:lpstr>
      <vt:lpstr>Трудовые споры</vt:lpstr>
      <vt:lpstr>Презентация PowerPoint</vt:lpstr>
      <vt:lpstr>Презентация PowerPoint</vt:lpstr>
      <vt:lpstr>Презентация PowerPoint</vt:lpstr>
      <vt:lpstr>Системы оплаты труда</vt:lpstr>
      <vt:lpstr>Презентация PowerPoint</vt:lpstr>
      <vt:lpstr>Отличия новой системы от тарифной:</vt:lpstr>
      <vt:lpstr>эффективный контракт</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Правоведение</dc:title>
  <dc:creator>Inna</dc:creator>
  <cp:lastModifiedBy>igrezina@gmail.com</cp:lastModifiedBy>
  <cp:revision>59</cp:revision>
  <dcterms:created xsi:type="dcterms:W3CDTF">2009-04-09T05:05:02Z</dcterms:created>
  <dcterms:modified xsi:type="dcterms:W3CDTF">2020-03-17T18:05:57Z</dcterms:modified>
</cp:coreProperties>
</file>